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9" r:id="rId4"/>
    <p:sldId id="272" r:id="rId5"/>
    <p:sldId id="273" r:id="rId6"/>
    <p:sldId id="274" r:id="rId7"/>
    <p:sldId id="276" r:id="rId8"/>
    <p:sldId id="277" r:id="rId9"/>
    <p:sldId id="280" r:id="rId10"/>
    <p:sldId id="263" r:id="rId11"/>
    <p:sldId id="271" r:id="rId12"/>
    <p:sldId id="270" r:id="rId13"/>
    <p:sldId id="281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448B"/>
    <a:srgbClr val="C477A8"/>
    <a:srgbClr val="38174F"/>
    <a:srgbClr val="4C1866"/>
    <a:srgbClr val="FFFFFF"/>
    <a:srgbClr val="651973"/>
    <a:srgbClr val="DE8FB7"/>
    <a:srgbClr val="AD69A1"/>
    <a:srgbClr val="521A7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5401" autoAdjust="0"/>
  </p:normalViewPr>
  <p:slideViewPr>
    <p:cSldViewPr>
      <p:cViewPr varScale="1">
        <p:scale>
          <a:sx n="114" d="100"/>
          <a:sy n="114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99" cy="49688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399" cy="49688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C5F170-E9CF-4D00-B2F9-8E482DDB69BF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165"/>
            <a:ext cx="2946399" cy="496887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399" cy="496887"/>
          </a:xfrm>
          <a:prstGeom prst="rect">
            <a:avLst/>
          </a:prstGeom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D2B9A8-103F-4A5E-8E87-CB1A2F9EF2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42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99" cy="49688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399" cy="49688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EB12CC-F575-4A5B-BB00-63160F81F261}" type="datetimeFigureOut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165"/>
            <a:ext cx="2946399" cy="496887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399" cy="496887"/>
          </a:xfrm>
          <a:prstGeom prst="rect">
            <a:avLst/>
          </a:prstGeom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082576-34FB-4CB3-B366-DE78FF7E7E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20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2576-34FB-4CB3-B366-DE78FF7E7EE3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346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88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81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91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97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83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00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2576-34FB-4CB3-B366-DE78FF7E7EE3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0ECF-3883-40AC-B89D-0DFBB89A99CA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8E0C6-13A2-40BA-B9BC-9A0A66509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51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9BFD-7FBE-4374-8E2B-947364A77FF1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C5202-D081-419A-9D37-529BD7FE26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55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3BF2-4897-48C5-9738-8D4F40F1DB4E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35B3-D51F-4947-9FB2-75AA3C078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10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46F1-B579-4E41-BA97-AD92544B26F3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CBA8C-1E07-4A35-BF38-4E0DCE91A1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2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3538-4BF3-443E-8C48-722FEBC9B9EE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7CC98-C4ED-4DBE-9B3C-3A37E3C56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5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9942-BCC6-4E0D-8E29-072506623B26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14E0-D580-4E2D-AC57-C3CAAC700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5F5E-87E6-4FD5-AD99-B418712844C9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B5D91-44EB-42A3-8FFA-9D693DAF2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8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46D0-453F-4D10-8829-52836BC9B5CF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F28B-5A57-4665-A578-C099EE64F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36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43BC-8351-4576-8C51-F4154F6352EA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FD62-2349-4F18-9C6F-05C663598B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4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050C-04B1-448C-BEA8-2C7EFF6F889B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841C-4B20-4E43-A0CB-AE476093A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11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E150-46EE-4CE0-87E2-471C7587FED4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EEA1-F0A7-4A11-8F89-1413576F56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11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9AFF-75AA-4D83-9D97-1CDAC7EBD947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440E8-D99B-4274-83F6-8C5104E01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55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F5456-D5DC-4017-9D80-ED1DD87E4CE8}" type="datetime1">
              <a:rPr lang="ru-RU"/>
              <a:pPr>
                <a:defRPr/>
              </a:pPr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6EF1EB-D2B5-4AD0-8950-0781FA4552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in@urfu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rgbClr val="C477A8"/>
                  </a:solidFill>
                  <a:prstDash val="solid"/>
                </a:ln>
                <a:solidFill>
                  <a:srgbClr val="86448B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URAL ENERGY INSTITUTE </a:t>
            </a:r>
            <a:r>
              <a:rPr lang="ru-RU" b="1" dirty="0">
                <a:ln w="12700">
                  <a:solidFill>
                    <a:srgbClr val="C477A8"/>
                  </a:solidFill>
                  <a:prstDash val="solid"/>
                </a:ln>
                <a:solidFill>
                  <a:srgbClr val="86448B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– </a:t>
            </a:r>
            <a:br>
              <a:rPr lang="en-US" b="1" dirty="0">
                <a:ln w="12700">
                  <a:solidFill>
                    <a:srgbClr val="C477A8"/>
                  </a:solidFill>
                  <a:prstDash val="solid"/>
                </a:ln>
                <a:solidFill>
                  <a:srgbClr val="86448B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b="1" dirty="0">
                <a:ln w="12700">
                  <a:solidFill>
                    <a:srgbClr val="C477A8"/>
                  </a:solidFill>
                  <a:prstDash val="solid"/>
                </a:ln>
                <a:solidFill>
                  <a:srgbClr val="86448B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Territory of Collaboration</a:t>
            </a:r>
            <a:endParaRPr lang="ru-RU" b="1" dirty="0">
              <a:ln w="12700">
                <a:solidFill>
                  <a:srgbClr val="C477A8"/>
                </a:solidFill>
                <a:prstDash val="solid"/>
              </a:ln>
              <a:solidFill>
                <a:srgbClr val="86448B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r>
              <a:rPr lang="en-US" dirty="0"/>
              <a:t>UrFU, Ural energy institute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1160" y="283707"/>
            <a:ext cx="4978896" cy="41805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Bachelors &amp; Engineers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943703"/>
            <a:ext cx="4040188" cy="639762"/>
          </a:xfrm>
        </p:spPr>
        <p:txBody>
          <a:bodyPr/>
          <a:lstStyle/>
          <a:p>
            <a:r>
              <a:rPr lang="en-US" dirty="0"/>
              <a:t>Bachelors</a:t>
            </a:r>
            <a:r>
              <a:rPr lang="ru-RU" dirty="0"/>
              <a:t> (4 </a:t>
            </a:r>
            <a:r>
              <a:rPr lang="en-US" dirty="0"/>
              <a:t>years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01160" y="1712313"/>
            <a:ext cx="4040188" cy="188051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Heat engineering and thermotechnics</a:t>
            </a:r>
          </a:p>
          <a:p>
            <a:r>
              <a:rPr lang="en-US" sz="2000" dirty="0"/>
              <a:t>Power and electrical engineering</a:t>
            </a:r>
          </a:p>
          <a:p>
            <a:r>
              <a:rPr lang="en-US" sz="2000" dirty="0"/>
              <a:t>Renewable energy</a:t>
            </a:r>
          </a:p>
          <a:p>
            <a:r>
              <a:rPr lang="en-US" sz="2000" dirty="0"/>
              <a:t>Turbines and propulsions</a:t>
            </a:r>
            <a:endParaRPr lang="ru-RU" sz="2000" dirty="0"/>
          </a:p>
          <a:p>
            <a:r>
              <a:rPr lang="en-US" sz="2000" dirty="0"/>
              <a:t>Applied mathematics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" y="3573016"/>
            <a:ext cx="4041775" cy="639762"/>
          </a:xfrm>
        </p:spPr>
        <p:txBody>
          <a:bodyPr/>
          <a:lstStyle/>
          <a:p>
            <a:r>
              <a:rPr lang="en-US" dirty="0"/>
              <a:t>Engineers</a:t>
            </a:r>
            <a:r>
              <a:rPr lang="ru-RU" dirty="0"/>
              <a:t> (5</a:t>
            </a:r>
            <a:r>
              <a:rPr lang="en-US" dirty="0"/>
              <a:t>.</a:t>
            </a:r>
            <a:r>
              <a:rPr lang="ru-RU" dirty="0"/>
              <a:t>5 </a:t>
            </a:r>
            <a:r>
              <a:rPr lang="en-US" dirty="0"/>
              <a:t>years</a:t>
            </a:r>
            <a:r>
              <a:rPr lang="ru-RU" dirty="0"/>
              <a:t>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" y="4221088"/>
            <a:ext cx="4041775" cy="7283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/>
              <a:t>Nuclear power plants: designing, exploitation, engineering</a:t>
            </a:r>
            <a:endParaRPr lang="ru-RU" sz="2000" dirty="0"/>
          </a:p>
        </p:txBody>
      </p:sp>
      <p:pic>
        <p:nvPicPr>
          <p:cNvPr id="16" name="Picture 3" descr="Работа с тренажером ТОМАС-1А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66" y="1416001"/>
            <a:ext cx="4195971" cy="27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4"/>
          <p:cNvSpPr txBox="1">
            <a:spLocks/>
          </p:cNvSpPr>
          <p:nvPr/>
        </p:nvSpPr>
        <p:spPr bwMode="auto">
          <a:xfrm>
            <a:off x="301160" y="5085184"/>
            <a:ext cx="8467691" cy="16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Active collaboration in educational field within "Energy” branch of Shanghai cooperation organization University</a:t>
            </a:r>
          </a:p>
          <a:p>
            <a:r>
              <a:rPr lang="en-US" dirty="0"/>
              <a:t>Cooperation with universities and organizations of Germany, Italy, Sweden, Poland, China, Mongolia, Kazakhstan, Vietnam, Tajikistan, Uzbekistan</a:t>
            </a:r>
          </a:p>
          <a:p>
            <a:r>
              <a:rPr lang="en-US" dirty="0"/>
              <a:t>Programs of double diplomas with Universities in Czech Republic and Egypt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66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41805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Masters programs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573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Industrial heat engineering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Energy effective technologies of heat and power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Alternative and renewable energy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Actual problems of technological process of production and transmission of electricity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and operation of electric power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Electrical power systems, networks, modes, stability, 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Fundamentals of electro mechanic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 drive and automation of industrial installations and technological complexes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Electrical equipment and automation of robotic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voltage electrical equipment and installations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Electrotechnological installations with systems of power and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Power supply and electrical equipment of industrial enterprises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Turbines and propulsions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Applied mathematics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361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n-lt"/>
              </a:rPr>
              <a:t>2 </a:t>
            </a:r>
            <a:r>
              <a:rPr lang="en-US" sz="2400" b="1" dirty="0">
                <a:latin typeface="+mn-lt"/>
              </a:rPr>
              <a:t>years, full-time programs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67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188640"/>
            <a:ext cx="5338936" cy="34605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Ways of collaboration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752528" cy="5472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Collaborative R&amp;D</a:t>
            </a:r>
          </a:p>
          <a:p>
            <a:r>
              <a:rPr lang="en-US" dirty="0"/>
              <a:t>Training of students, undergraduates, graduate students, staff</a:t>
            </a:r>
          </a:p>
          <a:p>
            <a:r>
              <a:rPr lang="en-US" dirty="0"/>
              <a:t>Joint publication of articles, monographs</a:t>
            </a:r>
          </a:p>
          <a:p>
            <a:r>
              <a:rPr lang="en-US" dirty="0"/>
              <a:t>The creation of joint educational programs, electronic educational resources, implementation of joint training programs</a:t>
            </a:r>
          </a:p>
          <a:p>
            <a:r>
              <a:rPr lang="en-US" dirty="0"/>
              <a:t>Organization of joint conferences, exhibitions, meetings</a:t>
            </a:r>
            <a:endParaRPr lang="ru-RU" sz="2400" dirty="0"/>
          </a:p>
        </p:txBody>
      </p:sp>
      <p:pic>
        <p:nvPicPr>
          <p:cNvPr id="9" name="Picture 11" descr="_ZAH27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28" y="1600200"/>
            <a:ext cx="333034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3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188640"/>
            <a:ext cx="5338936" cy="34605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URAL ENERGY INSTITUTE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240360" cy="244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/>
              <a:t>URAL ENERGY INSTITUTE </a:t>
            </a:r>
          </a:p>
          <a:p>
            <a:pPr marL="0" indent="0">
              <a:buNone/>
            </a:pPr>
            <a:r>
              <a:rPr lang="de-DE" sz="1700" dirty="0"/>
              <a:t>Ural Federal University</a:t>
            </a:r>
          </a:p>
          <a:p>
            <a:pPr marL="0" indent="0">
              <a:buNone/>
            </a:pPr>
            <a:r>
              <a:rPr lang="it-IT" sz="1700" dirty="0"/>
              <a:t>Sofia Kovalevskaya</a:t>
            </a:r>
            <a:r>
              <a:rPr lang="ru-RU" sz="1700" dirty="0"/>
              <a:t> </a:t>
            </a:r>
            <a:r>
              <a:rPr lang="it-IT" sz="1700" dirty="0"/>
              <a:t>str., 5</a:t>
            </a:r>
          </a:p>
          <a:p>
            <a:pPr marL="0" indent="0">
              <a:buNone/>
            </a:pPr>
            <a:r>
              <a:rPr lang="it-IT" sz="1700" dirty="0"/>
              <a:t>620002, </a:t>
            </a:r>
            <a:r>
              <a:rPr lang="de-DE" sz="1700" dirty="0"/>
              <a:t>E</a:t>
            </a:r>
            <a:r>
              <a:rPr lang="it-IT" sz="1700" dirty="0"/>
              <a:t>katerinburg , Russia</a:t>
            </a:r>
          </a:p>
          <a:p>
            <a:pPr marL="0" indent="0">
              <a:buNone/>
            </a:pPr>
            <a:r>
              <a:rPr lang="it-IT" sz="1700" dirty="0"/>
              <a:t>Tel. +7 (343) 375-41-87</a:t>
            </a:r>
          </a:p>
          <a:p>
            <a:pPr marL="0" indent="0">
              <a:buNone/>
            </a:pPr>
            <a:r>
              <a:rPr lang="it-IT" sz="1700" dirty="0"/>
              <a:t>e-mail: </a:t>
            </a:r>
            <a:r>
              <a:rPr lang="it-IT" sz="1700" dirty="0">
                <a:hlinkClick r:id="rId3"/>
              </a:rPr>
              <a:t>enin@urfu.ru</a:t>
            </a:r>
            <a:endParaRPr lang="it-IT" sz="1700" dirty="0"/>
          </a:p>
          <a:p>
            <a:pPr marL="0" indent="0">
              <a:buNone/>
            </a:pPr>
            <a:r>
              <a:rPr lang="it-IT" sz="1700" dirty="0"/>
              <a:t>www.enin.urfu.ru</a:t>
            </a:r>
            <a:endParaRPr lang="de-DE" sz="17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7" name="Объект 6" descr="http://5top100.com/upload/iblock/3da/3da1f5da39d240b8898ca2ee71787ff7_thumb_619d8095bd44a714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4338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10"/>
          <p:cNvSpPr txBox="1">
            <a:spLocks/>
          </p:cNvSpPr>
          <p:nvPr/>
        </p:nvSpPr>
        <p:spPr bwMode="auto">
          <a:xfrm>
            <a:off x="3851920" y="4077072"/>
            <a:ext cx="46805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Dr. Vadim </a:t>
            </a:r>
            <a:r>
              <a:rPr lang="de-DE" sz="1800" b="1" dirty="0" err="1"/>
              <a:t>Silin</a:t>
            </a:r>
            <a:endParaRPr lang="de-DE" sz="1800" b="1" dirty="0"/>
          </a:p>
          <a:p>
            <a:pPr marL="0" indent="0">
              <a:buNone/>
            </a:pPr>
            <a:r>
              <a:rPr lang="en-GB" sz="1800" dirty="0"/>
              <a:t>International cooperation, contact person</a:t>
            </a:r>
          </a:p>
          <a:p>
            <a:pPr marL="0" indent="0">
              <a:buNone/>
            </a:pPr>
            <a:r>
              <a:rPr lang="it-IT" sz="1800" dirty="0"/>
              <a:t>Tel. </a:t>
            </a:r>
            <a:r>
              <a:rPr lang="de-DE" sz="1800" dirty="0"/>
              <a:t>+7 922-189-21-69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DE" sz="1800" dirty="0" err="1"/>
              <a:t>e-mail</a:t>
            </a:r>
            <a:r>
              <a:rPr lang="de-DE" sz="1800" dirty="0"/>
              <a:t>: v.e.silin@urfu.ru</a:t>
            </a:r>
          </a:p>
          <a:p>
            <a:pPr marL="0" indent="0">
              <a:buNone/>
            </a:pPr>
            <a:r>
              <a:rPr lang="de-DE" sz="1800" b="1" dirty="0"/>
              <a:t>Sergey Avdeev</a:t>
            </a:r>
          </a:p>
          <a:p>
            <a:pPr marL="0" indent="0">
              <a:buNone/>
            </a:pPr>
            <a:r>
              <a:rPr lang="de-DE" sz="1800" dirty="0"/>
              <a:t>International </a:t>
            </a:r>
            <a:r>
              <a:rPr lang="en-GB" sz="1800" dirty="0"/>
              <a:t>cooperation, </a:t>
            </a:r>
            <a:r>
              <a:rPr lang="de-DE" sz="1800" dirty="0"/>
              <a:t>Germany</a:t>
            </a:r>
          </a:p>
          <a:p>
            <a:pPr marL="0" indent="0">
              <a:buNone/>
            </a:pPr>
            <a:r>
              <a:rPr lang="it-IT" sz="1800" dirty="0"/>
              <a:t>Tel. </a:t>
            </a:r>
            <a:r>
              <a:rPr lang="de-DE" sz="1800" dirty="0"/>
              <a:t>+49 (0)163-214-11-48</a:t>
            </a:r>
          </a:p>
          <a:p>
            <a:pPr marL="0" indent="0">
              <a:buNone/>
            </a:pPr>
            <a:r>
              <a:rPr lang="de-DE" sz="1800" dirty="0" err="1"/>
              <a:t>e-mail</a:t>
            </a:r>
            <a:r>
              <a:rPr lang="de-DE" sz="1800" dirty="0"/>
              <a:t>: avdeev.sergey.gen@yandex.com</a:t>
            </a:r>
          </a:p>
        </p:txBody>
      </p:sp>
      <p:sp>
        <p:nvSpPr>
          <p:cNvPr id="12" name="Объект 10"/>
          <p:cNvSpPr txBox="1">
            <a:spLocks/>
          </p:cNvSpPr>
          <p:nvPr/>
        </p:nvSpPr>
        <p:spPr bwMode="auto">
          <a:xfrm>
            <a:off x="395536" y="5805244"/>
            <a:ext cx="2592288" cy="7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700" b="1" dirty="0"/>
              <a:t>Prof. Dr. Sergei </a:t>
            </a:r>
            <a:r>
              <a:rPr lang="de-DE" sz="1700" b="1" dirty="0" err="1"/>
              <a:t>Sarapulov</a:t>
            </a:r>
            <a:endParaRPr lang="de-DE" sz="1700" b="1" dirty="0"/>
          </a:p>
          <a:p>
            <a:pPr marL="0" indent="0">
              <a:buNone/>
            </a:pPr>
            <a:r>
              <a:rPr lang="de-DE" sz="1700" dirty="0"/>
              <a:t>Direktor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7874"/>
            <a:ext cx="1385317" cy="19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490066"/>
          </a:xfrm>
        </p:spPr>
        <p:txBody>
          <a:bodyPr/>
          <a:lstStyle/>
          <a:p>
            <a:r>
              <a:rPr lang="en-US" altLang="ru-RU" sz="3600" b="1" dirty="0">
                <a:solidFill>
                  <a:schemeClr val="bg1"/>
                </a:solidFill>
              </a:rPr>
              <a:t>Institute today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n-US" altLang="ru-RU" dirty="0"/>
              <a:t>Institute </a:t>
            </a:r>
            <a:r>
              <a:rPr lang="en-US" altLang="ru-RU" b="1" dirty="0"/>
              <a:t>was founded in 1930 </a:t>
            </a:r>
            <a:r>
              <a:rPr lang="en-US" altLang="ru-RU" dirty="0"/>
              <a:t>and since that time was developed to meet challenges of energy industry and was transformed from one organizational structure to another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ru-RU" sz="3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ru-RU" sz="3200" dirty="0"/>
              <a:t>Almost 75% of engineers and CEOs of largest energy enterprises in the Ural region </a:t>
            </a:r>
            <a:r>
              <a:rPr lang="ru-RU" altLang="ru-RU" sz="3200" dirty="0"/>
              <a:t>– </a:t>
            </a:r>
            <a:r>
              <a:rPr lang="en-US" altLang="ru-RU" sz="3200" dirty="0"/>
              <a:t>alumnus of Ural energy institute</a:t>
            </a:r>
            <a:endParaRPr lang="ru-RU" altLang="ru-RU" sz="3200" dirty="0"/>
          </a:p>
          <a:p>
            <a:endParaRPr lang="en-US" altLang="ru-RU" dirty="0"/>
          </a:p>
          <a:p>
            <a:r>
              <a:rPr lang="en-US" altLang="ru-RU" dirty="0"/>
              <a:t>Now </a:t>
            </a:r>
            <a:r>
              <a:rPr lang="en-US" altLang="ru-RU" b="1" dirty="0"/>
              <a:t>we are one of the biggest institutes </a:t>
            </a:r>
            <a:r>
              <a:rPr lang="en-US" altLang="ru-RU" dirty="0"/>
              <a:t>in Ural federal university:</a:t>
            </a:r>
          </a:p>
          <a:p>
            <a:pPr lvl="1"/>
            <a:r>
              <a:rPr lang="en-US" altLang="ru-RU" dirty="0"/>
              <a:t>10 departments</a:t>
            </a:r>
          </a:p>
          <a:p>
            <a:pPr lvl="1"/>
            <a:r>
              <a:rPr lang="ru-RU" altLang="ru-RU" dirty="0"/>
              <a:t>11 </a:t>
            </a:r>
            <a:r>
              <a:rPr lang="en-US" altLang="ru-RU" dirty="0"/>
              <a:t>high-tech scientific and educational laboratories</a:t>
            </a:r>
          </a:p>
          <a:p>
            <a:pPr lvl="1"/>
            <a:r>
              <a:rPr lang="ru-RU" altLang="ru-RU" dirty="0"/>
              <a:t>50 </a:t>
            </a:r>
            <a:r>
              <a:rPr lang="en-US" altLang="ru-RU" dirty="0"/>
              <a:t>specialized utilities and testing rigs for scientific and educational purposes</a:t>
            </a:r>
          </a:p>
          <a:p>
            <a:pPr lvl="1"/>
            <a:r>
              <a:rPr lang="en-US" altLang="ru-RU" dirty="0"/>
              <a:t>Professional staff: 60 professors, doctors of Sciences, 200 associate professors, candidates of Sciences, 30% of them – industrial experts</a:t>
            </a:r>
          </a:p>
          <a:p>
            <a:pPr lvl="1"/>
            <a:r>
              <a:rPr lang="en-US" altLang="ru-RU" dirty="0"/>
              <a:t>2</a:t>
            </a:r>
            <a:r>
              <a:rPr lang="ru-RU" altLang="ru-RU" dirty="0"/>
              <a:t>000 </a:t>
            </a:r>
            <a:r>
              <a:rPr lang="en-US" altLang="ru-RU" dirty="0"/>
              <a:t>of students (engineering programs students – 150, bachelor’s programs, full-time and part-time students – 1700, master’s programs students – 150)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847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49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Leading R&amp;D activities 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0989"/>
              </p:ext>
            </p:extLst>
          </p:nvPr>
        </p:nvGraphicFramePr>
        <p:xfrm>
          <a:off x="251521" y="1196752"/>
          <a:ext cx="8712966" cy="530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592">
                  <a:extLst>
                    <a:ext uri="{9D8B030D-6E8A-4147-A177-3AD203B41FA5}">
                      <a16:colId xmlns:a16="http://schemas.microsoft.com/office/drawing/2014/main" val="2844864572"/>
                    </a:ext>
                  </a:extLst>
                </a:gridCol>
                <a:gridCol w="4976023">
                  <a:extLst>
                    <a:ext uri="{9D8B030D-6E8A-4147-A177-3AD203B41FA5}">
                      <a16:colId xmlns:a16="http://schemas.microsoft.com/office/drawing/2014/main" val="53893389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413287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1937960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>
                    <a:solidFill>
                      <a:srgbClr val="8644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  <a:endParaRPr lang="ru-RU" dirty="0"/>
                    </a:p>
                  </a:txBody>
                  <a:tcPr>
                    <a:solidFill>
                      <a:srgbClr val="8644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Academic staff</a:t>
                      </a:r>
                      <a:endParaRPr lang="ru-RU" dirty="0"/>
                    </a:p>
                  </a:txBody>
                  <a:tcPr>
                    <a:solidFill>
                      <a:srgbClr val="8644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  <a:r>
                        <a:rPr lang="en-US" baseline="0" dirty="0"/>
                        <a:t> s</a:t>
                      </a:r>
                      <a:r>
                        <a:rPr lang="en-US" dirty="0"/>
                        <a:t>tudents per year</a:t>
                      </a:r>
                      <a:endParaRPr lang="ru-RU" dirty="0"/>
                    </a:p>
                  </a:txBody>
                  <a:tcPr>
                    <a:solidFill>
                      <a:srgbClr val="864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5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Modernization of electric power systems based on the modern innovations, advanced control algorithms and operation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doct</a:t>
                      </a:r>
                      <a:r>
                        <a:rPr lang="en-US" dirty="0"/>
                        <a:t>. of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  <a:p>
                      <a:r>
                        <a:rPr lang="en-US" dirty="0"/>
                        <a:t>12 </a:t>
                      </a:r>
                      <a:r>
                        <a:rPr lang="en-US" dirty="0" err="1"/>
                        <a:t>cand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of sci.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Bach. – 60</a:t>
                      </a:r>
                    </a:p>
                    <a:p>
                      <a:r>
                        <a:rPr lang="en-US" dirty="0"/>
                        <a:t>Masters – 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1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Creation new sources of energy, systems of renewable and nuclear energy with high efficiency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</a:t>
                      </a:r>
                      <a:r>
                        <a:rPr lang="en-US" dirty="0" err="1"/>
                        <a:t>doct</a:t>
                      </a:r>
                      <a:r>
                        <a:rPr lang="en-US" dirty="0"/>
                        <a:t>. of</a:t>
                      </a:r>
                      <a:r>
                        <a:rPr lang="en-US" baseline="0" dirty="0"/>
                        <a:t> sci.</a:t>
                      </a: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 </a:t>
                      </a:r>
                      <a:r>
                        <a:rPr lang="en-US" dirty="0" err="1"/>
                        <a:t>cand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of sci.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Bach. – 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Masters –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Engineers – 20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2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Improving energy efficiency of industrial sector and public utilities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 </a:t>
                      </a:r>
                      <a:r>
                        <a:rPr lang="en-US" dirty="0" err="1"/>
                        <a:t>doct</a:t>
                      </a:r>
                      <a:r>
                        <a:rPr lang="en-US" dirty="0"/>
                        <a:t>. of</a:t>
                      </a:r>
                      <a:r>
                        <a:rPr lang="en-US" baseline="0" dirty="0"/>
                        <a:t> sci.</a:t>
                      </a: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 </a:t>
                      </a:r>
                      <a:r>
                        <a:rPr lang="en-US" dirty="0" err="1"/>
                        <a:t>cand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of sci.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Bach. – 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Masters – 20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and development in the field of low-grade solid fuel’s thermochemical conversion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</a:t>
                      </a:r>
                      <a:r>
                        <a:rPr lang="en-US" dirty="0" err="1"/>
                        <a:t>doct</a:t>
                      </a:r>
                      <a:r>
                        <a:rPr lang="en-US" dirty="0"/>
                        <a:t>. of</a:t>
                      </a:r>
                      <a:r>
                        <a:rPr lang="en-US" baseline="0" dirty="0"/>
                        <a:t> sci.</a:t>
                      </a: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 </a:t>
                      </a:r>
                      <a:r>
                        <a:rPr lang="en-US" dirty="0" err="1"/>
                        <a:t>cand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of sci.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Bach. –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Masters – 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9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Research, development and supply of new types of energy-efficient electric motors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</a:t>
                      </a:r>
                      <a:r>
                        <a:rPr lang="en-US" dirty="0" err="1"/>
                        <a:t>doct</a:t>
                      </a:r>
                      <a:r>
                        <a:rPr lang="en-US" dirty="0"/>
                        <a:t>. of</a:t>
                      </a:r>
                      <a:r>
                        <a:rPr lang="en-US" baseline="0" dirty="0"/>
                        <a:t> sci.</a:t>
                      </a: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 </a:t>
                      </a:r>
                      <a:r>
                        <a:rPr lang="en-US" dirty="0" err="1"/>
                        <a:t>cand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of sci.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Bach. – 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Masters – 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Turbomachinery design for modern aero engines, energy and </a:t>
                      </a:r>
                      <a:r>
                        <a:rPr lang="en-US" dirty="0" err="1"/>
                        <a:t>oil&amp;gas</a:t>
                      </a:r>
                      <a:r>
                        <a:rPr lang="en-US" dirty="0"/>
                        <a:t> industries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err="1"/>
                        <a:t>doct</a:t>
                      </a:r>
                      <a:r>
                        <a:rPr lang="en-US" dirty="0"/>
                        <a:t>. of</a:t>
                      </a:r>
                      <a:r>
                        <a:rPr lang="en-US" baseline="0" dirty="0"/>
                        <a:t> sci.</a:t>
                      </a: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</a:t>
                      </a: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err="1"/>
                        <a:t>cand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of sci.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Bach. – 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Masters – 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5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39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49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R&amp;D activity N1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4572000" y="4406257"/>
            <a:ext cx="4320480" cy="2394040"/>
          </a:xfrm>
        </p:spPr>
        <p:txBody>
          <a:bodyPr>
            <a:noAutofit/>
          </a:bodyPr>
          <a:lstStyle/>
          <a:p>
            <a:r>
              <a:rPr lang="en-US" sz="1800" dirty="0"/>
              <a:t>Laboratories and testing rigs:</a:t>
            </a:r>
          </a:p>
          <a:p>
            <a:pPr lvl="1"/>
            <a:r>
              <a:rPr lang="ru-RU" sz="1600" dirty="0"/>
              <a:t>Real-Time Digital Simulation </a:t>
            </a:r>
            <a:r>
              <a:rPr lang="en-US" sz="1600" dirty="0"/>
              <a:t>system </a:t>
            </a:r>
            <a:r>
              <a:rPr lang="ru-RU" sz="1600" dirty="0"/>
              <a:t>– </a:t>
            </a:r>
            <a:r>
              <a:rPr lang="en-US" sz="1600" dirty="0"/>
              <a:t>digital modelling and testing of physical assets and complicated power distributed systems</a:t>
            </a:r>
            <a:r>
              <a:rPr lang="ru-RU" sz="1600" dirty="0"/>
              <a:t>, </a:t>
            </a:r>
            <a:r>
              <a:rPr lang="en-US" sz="1600" dirty="0"/>
              <a:t>DSM algorithms</a:t>
            </a:r>
          </a:p>
          <a:p>
            <a:pPr lvl="1"/>
            <a:r>
              <a:rPr lang="en-US" sz="1600" dirty="0"/>
              <a:t>Laboratory of electrical assets of thermal power stations, laboratory of relay protection of electrical grid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988840"/>
            <a:ext cx="3338820" cy="2304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" y="1036345"/>
            <a:ext cx="8557964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+mn-lt"/>
                <a:cs typeface="+mn-cs"/>
              </a:rPr>
              <a:t>Modernization of electric power systems based on the modern innovations, advanced control algorithms and operation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270" y="1964322"/>
            <a:ext cx="44097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Topics</a:t>
            </a:r>
            <a:r>
              <a:rPr lang="en-US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Determining optimal ratio of generating sources by type (renewable and non-renewable) for power supply schemes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Development of power supply schemes of enterprises and public utilities</a:t>
            </a:r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Improving and control electric grid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Modelling and simulating transients processes in electric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Distributed generation of electric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Reduction of losses in electric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Demand side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Adaptation of algorithms to manage a high-voltage networks and distribution networks</a:t>
            </a:r>
          </a:p>
        </p:txBody>
      </p:sp>
    </p:spTree>
    <p:extLst>
      <p:ext uri="{BB962C8B-B14F-4D97-AF65-F5344CB8AC3E}">
        <p14:creationId xmlns:p14="http://schemas.microsoft.com/office/powerpoint/2010/main" val="250185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4180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R&amp;D activity N2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251520" y="4289047"/>
            <a:ext cx="4834880" cy="2516354"/>
          </a:xfrm>
        </p:spPr>
        <p:txBody>
          <a:bodyPr>
            <a:normAutofit/>
          </a:bodyPr>
          <a:lstStyle/>
          <a:p>
            <a:r>
              <a:rPr lang="en-US" sz="2000" b="1" dirty="0"/>
              <a:t>Laboratories and testing rigs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Nuclear power plant reactor segment</a:t>
            </a:r>
          </a:p>
          <a:p>
            <a:pPr lvl="1"/>
            <a:r>
              <a:rPr lang="en-US" sz="1800" dirty="0"/>
              <a:t>Virtual simulator of emergency situations, allowing to simulate normal, transient and emergency modes of NPP</a:t>
            </a:r>
          </a:p>
          <a:p>
            <a:pPr lvl="1"/>
            <a:r>
              <a:rPr lang="en-US" sz="1800" dirty="0"/>
              <a:t>Household with low energy consumption regime equipped by extended renewable energy system (wind, PV, heat pump)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24936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+mn-lt"/>
                <a:cs typeface="+mn-cs"/>
              </a:rPr>
              <a:t>Creation new sources of energy, systems of renewable and nuclear energy with high efficiency</a:t>
            </a:r>
          </a:p>
        </p:txBody>
      </p:sp>
      <p:pic>
        <p:nvPicPr>
          <p:cNvPr id="1026" name="Picture 2" descr="Основной экран БН-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78" y="4509120"/>
            <a:ext cx="3404678" cy="20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0778" y="1988840"/>
            <a:ext cx="3404678" cy="227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" y="1949585"/>
            <a:ext cx="5050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Topics</a:t>
            </a:r>
            <a:r>
              <a:rPr lang="en-US" b="1" dirty="0"/>
              <a:t> 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Renewable energy for local supply (small hydro power stations, wind farms, PV)</a:t>
            </a:r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Energy from agricultural residues</a:t>
            </a:r>
            <a:r>
              <a:rPr lang="ru-RU" dirty="0">
                <a:latin typeface="+mj-lt"/>
              </a:rPr>
              <a:t> (</a:t>
            </a:r>
            <a:r>
              <a:rPr lang="en-US" dirty="0">
                <a:latin typeface="+mj-lt"/>
              </a:rPr>
              <a:t>biogas</a:t>
            </a:r>
            <a:r>
              <a:rPr lang="ru-RU" dirty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Organic Rankine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Utilization of radioactive wastes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Efficient, affordable, reliable an safe nuclear energy</a:t>
            </a:r>
          </a:p>
        </p:txBody>
      </p:sp>
    </p:spTree>
    <p:extLst>
      <p:ext uri="{BB962C8B-B14F-4D97-AF65-F5344CB8AC3E}">
        <p14:creationId xmlns:p14="http://schemas.microsoft.com/office/powerpoint/2010/main" val="25005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4180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R&amp;D activity N3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3828235" y="3900449"/>
            <a:ext cx="5208261" cy="2810485"/>
          </a:xfrm>
        </p:spPr>
        <p:txBody>
          <a:bodyPr>
            <a:noAutofit/>
          </a:bodyPr>
          <a:lstStyle/>
          <a:p>
            <a:r>
              <a:rPr lang="en-US" sz="1800" b="1" dirty="0"/>
              <a:t>Laboratories and testing rigs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Laboratory</a:t>
            </a:r>
            <a:r>
              <a:rPr lang="ru-RU" sz="1600" dirty="0"/>
              <a:t> </a:t>
            </a:r>
            <a:r>
              <a:rPr lang="en-US" sz="1600" dirty="0"/>
              <a:t>of quality verification of heat-proof materials for housing and communal utility services</a:t>
            </a:r>
            <a:endParaRPr lang="ru-RU" sz="1600" dirty="0"/>
          </a:p>
          <a:p>
            <a:pPr lvl="1"/>
            <a:r>
              <a:rPr lang="en-US" sz="1600" dirty="0"/>
              <a:t>Laboratory of heat and mass transfer</a:t>
            </a:r>
          </a:p>
          <a:p>
            <a:pPr lvl="1"/>
            <a:r>
              <a:rPr lang="en-US" sz="1600" dirty="0"/>
              <a:t>Laboratory of water treatment</a:t>
            </a:r>
          </a:p>
          <a:p>
            <a:pPr lvl="1"/>
            <a:r>
              <a:rPr lang="en-US" sz="1600" dirty="0"/>
              <a:t>SCADA laboratory (virtual modelling trainer) of automation of municipal boiler station equipped by small-scale steam turbine</a:t>
            </a:r>
          </a:p>
          <a:p>
            <a:pPr lvl="1"/>
            <a:r>
              <a:rPr lang="en-US" sz="1600" dirty="0"/>
              <a:t>Municipal boiler station equipped by small-scale steam turbine</a:t>
            </a:r>
          </a:p>
          <a:p>
            <a:pPr lvl="1"/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10" y="1032917"/>
            <a:ext cx="8772364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+mn-lt"/>
                <a:cs typeface="+mn-cs"/>
              </a:rPr>
              <a:t>Improving energy efficiency of industrial sector and public utilities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730" y="1702101"/>
            <a:ext cx="41772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Topics</a:t>
            </a:r>
            <a:r>
              <a:rPr lang="en-US" sz="2400" b="1" dirty="0"/>
              <a:t> </a:t>
            </a:r>
            <a:r>
              <a:rPr lang="en-US" sz="2200" b="1" dirty="0">
                <a:latin typeface="+mn-lt"/>
                <a:cs typeface="+mn-c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Both economic and technical issues of improving efficiency of complex engineering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Sustainable functioning of critical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Management of engineering systems on Sustainable development basis</a:t>
            </a:r>
          </a:p>
          <a:p>
            <a:endParaRPr lang="en-US" b="1" dirty="0">
              <a:latin typeface="+mj-lt"/>
            </a:endParaRPr>
          </a:p>
          <a:p>
            <a:r>
              <a:rPr lang="en-US" dirty="0">
                <a:latin typeface="+mj-lt"/>
              </a:rPr>
              <a:t>Development of this research area will create a unique approach for implementation energy and resource saving measures in the energy, industry and public utility sector, create a strategic and the methodological basis for putting into practice the concept of Sustainable Development</a:t>
            </a:r>
            <a:endParaRPr lang="ru-RU" dirty="0">
              <a:latin typeface="+mj-lt"/>
            </a:endParaRPr>
          </a:p>
        </p:txBody>
      </p:sp>
      <p:pic>
        <p:nvPicPr>
          <p:cNvPr id="15" name="Объект 9" descr="Щербинин"/>
          <p:cNvPicPr>
            <a:picLocks noGrp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78"/>
          <a:stretch/>
        </p:blipFill>
        <p:spPr>
          <a:xfrm>
            <a:off x="5220072" y="1571150"/>
            <a:ext cx="3352403" cy="22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49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R&amp;D activity N4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133373" y="1953712"/>
            <a:ext cx="5175354" cy="167163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Laboratories and testing rigs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Synchronous Thermal Analysis TGA system</a:t>
            </a:r>
          </a:p>
          <a:p>
            <a:pPr lvl="1"/>
            <a:r>
              <a:rPr lang="en-US" dirty="0"/>
              <a:t>Lab thermochemical reactors and steam gasifiers</a:t>
            </a:r>
          </a:p>
          <a:p>
            <a:pPr lvl="1"/>
            <a:r>
              <a:rPr lang="en-US" dirty="0"/>
              <a:t>Laboratory of fuel combustion and research</a:t>
            </a:r>
          </a:p>
          <a:p>
            <a:pPr lvl="1"/>
            <a:r>
              <a:rPr lang="en-US" dirty="0"/>
              <a:t>CFD-modelling laboratory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889" y="1052736"/>
            <a:ext cx="8694203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Research and development in the field of low-grade solid fuel’s thermochemical conversion</a:t>
            </a:r>
          </a:p>
        </p:txBody>
      </p:sp>
      <p:pic>
        <p:nvPicPr>
          <p:cNvPr id="9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243" y="1887174"/>
            <a:ext cx="3518849" cy="22573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0270" y="5259220"/>
            <a:ext cx="5003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Development of this research area </a:t>
            </a:r>
            <a:r>
              <a:rPr lang="en-US" dirty="0">
                <a:latin typeface="+mj-lt"/>
              </a:rPr>
              <a:t>will create highly efficient and environmentally friendly technologies for the production and use of synthesis gas and gases of metallurgical plants for production of electric and thermal energy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864" y="3567384"/>
            <a:ext cx="4643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Practical results</a:t>
            </a:r>
            <a:r>
              <a:rPr lang="fr-FR" dirty="0">
                <a:latin typeface="+mj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Cheap and reliable air-blown gasification technology for low-grade fuels with Net efficiency 44-45% and higher (more than 50%) in case of new gas turbines</a:t>
            </a:r>
            <a:endParaRPr lang="ru-RU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43" y="4295600"/>
            <a:ext cx="3596561" cy="23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7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49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R&amp;D activity N5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428480" y="2150666"/>
            <a:ext cx="4719584" cy="4590701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Practical results: </a:t>
            </a:r>
          </a:p>
          <a:p>
            <a:pPr lvl="1"/>
            <a:r>
              <a:rPr lang="en-US" dirty="0"/>
              <a:t>new types of electric motors for the energy, transport, industry and </a:t>
            </a:r>
            <a:r>
              <a:rPr lang="en-US" b="1" dirty="0"/>
              <a:t>for the special conditions of radioactive applications</a:t>
            </a:r>
          </a:p>
          <a:p>
            <a:pPr lvl="1"/>
            <a:r>
              <a:rPr lang="en-US" dirty="0"/>
              <a:t>Energy-efficient </a:t>
            </a:r>
            <a:r>
              <a:rPr lang="en-US" b="1" dirty="0"/>
              <a:t>magnet-free synchronous reluctance motor </a:t>
            </a:r>
            <a:r>
              <a:rPr lang="en-US" dirty="0"/>
              <a:t>(</a:t>
            </a:r>
            <a:r>
              <a:rPr lang="en-US" dirty="0" err="1"/>
              <a:t>SynRM</a:t>
            </a:r>
            <a:r>
              <a:rPr lang="en-US" dirty="0"/>
              <a:t>) - efficiency class is IE4 and higher (IE5) according to new standard  IEC 60034-30-2</a:t>
            </a:r>
          </a:p>
          <a:p>
            <a:pPr lvl="1"/>
            <a:r>
              <a:rPr lang="en-US" dirty="0"/>
              <a:t>Recuperative systems with supercapacitors for transport and lifts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Laboratories and testing rigs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Laboratory of </a:t>
            </a:r>
            <a:r>
              <a:rPr lang="en-US" dirty="0" err="1"/>
              <a:t>Electromechanics</a:t>
            </a:r>
            <a:endParaRPr lang="ru-RU" dirty="0"/>
          </a:p>
          <a:p>
            <a:pPr lvl="1"/>
            <a:r>
              <a:rPr lang="en-US" dirty="0"/>
              <a:t>Laboratory of industrial electrical assets</a:t>
            </a:r>
          </a:p>
          <a:p>
            <a:pPr lvl="1"/>
            <a:r>
              <a:rPr lang="en-US" dirty="0"/>
              <a:t>Laboratory of variable frequency drives</a:t>
            </a:r>
            <a:endParaRPr lang="ru-RU" dirty="0"/>
          </a:p>
          <a:p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9260"/>
            <a:ext cx="8496944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+mn-lt"/>
                <a:cs typeface="+mn-cs"/>
              </a:rPr>
              <a:t>Research, development and supply of new types of energy-efficient electric </a:t>
            </a:r>
            <a:r>
              <a:rPr lang="en-US" sz="2400" b="1" dirty="0"/>
              <a:t>motors</a:t>
            </a:r>
            <a:endParaRPr lang="en-US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8" name="Объект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5663" r="9723" b="13777"/>
          <a:stretch/>
        </p:blipFill>
        <p:spPr bwMode="auto">
          <a:xfrm>
            <a:off x="5457057" y="2150666"/>
            <a:ext cx="3161275" cy="2008168"/>
          </a:xfrm>
          <a:prstGeom prst="rect">
            <a:avLst/>
          </a:prstGeom>
          <a:extLst/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66" y="4437112"/>
            <a:ext cx="3575459" cy="2086639"/>
          </a:xfrm>
        </p:spPr>
      </p:pic>
    </p:spTree>
    <p:extLst>
      <p:ext uri="{BB962C8B-B14F-4D97-AF65-F5344CB8AC3E}">
        <p14:creationId xmlns:p14="http://schemas.microsoft.com/office/powerpoint/2010/main" val="3230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49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R&amp;D activity N</a:t>
            </a:r>
            <a:r>
              <a:rPr lang="ru-RU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4572000" y="4406257"/>
            <a:ext cx="4320480" cy="2394040"/>
          </a:xfrm>
        </p:spPr>
        <p:txBody>
          <a:bodyPr>
            <a:noAutofit/>
          </a:bodyPr>
          <a:lstStyle/>
          <a:p>
            <a:r>
              <a:rPr lang="en-US" sz="1800" dirty="0"/>
              <a:t>Laboratories and testing rigs:</a:t>
            </a:r>
          </a:p>
          <a:p>
            <a:pPr lvl="1"/>
            <a:r>
              <a:rPr lang="en-US" sz="1600" dirty="0"/>
              <a:t>Gas turbine laboratory with up to 180 parameters registration online</a:t>
            </a:r>
          </a:p>
          <a:p>
            <a:pPr lvl="1"/>
            <a:r>
              <a:rPr lang="en-US" sz="1600" dirty="0"/>
              <a:t>Collaboration with leading industrial laboratories and certification centers allowing to  perform various tests on different engine types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1036345"/>
            <a:ext cx="8557964" cy="8309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Turbomachinery design for modern aero engines, energy and </a:t>
            </a:r>
            <a:r>
              <a:rPr lang="en-US" sz="2400" b="1" dirty="0" err="1"/>
              <a:t>oil&amp;gas</a:t>
            </a:r>
            <a:r>
              <a:rPr lang="en-US" sz="2400" b="1" dirty="0"/>
              <a:t> industries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270" y="1964322"/>
            <a:ext cx="44097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Topics</a:t>
            </a:r>
            <a:r>
              <a:rPr lang="en-US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Mean line design and </a:t>
            </a:r>
            <a:r>
              <a:rPr lang="en-US" dirty="0" err="1">
                <a:latin typeface="+mj-lt"/>
              </a:rPr>
              <a:t>optimisation</a:t>
            </a:r>
            <a:r>
              <a:rPr lang="en-US" dirty="0">
                <a:latin typeface="+mj-lt"/>
              </a:rPr>
              <a:t> of axial and radial </a:t>
            </a:r>
            <a:r>
              <a:rPr lang="en-US" dirty="0" err="1">
                <a:latin typeface="+mj-lt"/>
              </a:rPr>
              <a:t>turbomachines</a:t>
            </a:r>
            <a:r>
              <a:rPr lang="en-US" dirty="0">
                <a:latin typeface="+mj-lt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In-house codes for flow path design and profiling. Well-developed </a:t>
            </a:r>
            <a:r>
              <a:rPr lang="en-US" dirty="0" err="1">
                <a:latin typeface="+mj-lt"/>
              </a:rPr>
              <a:t>optimisation</a:t>
            </a:r>
            <a:r>
              <a:rPr lang="en-US" dirty="0">
                <a:latin typeface="+mj-lt"/>
              </a:rPr>
              <a:t>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CFD modeling of the flow path and auxiliaries</a:t>
            </a:r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Participation in new engines development as a design team or expert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support and expertise for industrial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Participation in industrial and research experiments all around 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Over 35 years experience and hundreds of successful implementation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8337" r="4398"/>
          <a:stretch/>
        </p:blipFill>
        <p:spPr bwMode="auto">
          <a:xfrm>
            <a:off x="5076057" y="2062998"/>
            <a:ext cx="3569872" cy="212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96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Экран (4:3)</PresentationFormat>
  <Paragraphs>184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URAL ENERGY INSTITUTE –  Territory of Collaboration</vt:lpstr>
      <vt:lpstr>Institute today</vt:lpstr>
      <vt:lpstr>Leading R&amp;D activities </vt:lpstr>
      <vt:lpstr>R&amp;D activity N1</vt:lpstr>
      <vt:lpstr>R&amp;D activity N2</vt:lpstr>
      <vt:lpstr>R&amp;D activity N3</vt:lpstr>
      <vt:lpstr>R&amp;D activity N4</vt:lpstr>
      <vt:lpstr>R&amp;D activity N5</vt:lpstr>
      <vt:lpstr>R&amp;D activity N6</vt:lpstr>
      <vt:lpstr>Bachelors &amp; Engineers</vt:lpstr>
      <vt:lpstr>Masters programs</vt:lpstr>
      <vt:lpstr>Ways of collaboration</vt:lpstr>
      <vt:lpstr>URAL ENERGY INSTITUTE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2016-03-17T16:50:50Z</dcterms:created>
  <dcterms:modified xsi:type="dcterms:W3CDTF">2016-12-22T05:16:17Z</dcterms:modified>
</cp:coreProperties>
</file>