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4" r:id="rId2"/>
    <p:sldId id="272" r:id="rId3"/>
    <p:sldId id="289" r:id="rId4"/>
    <p:sldId id="290" r:id="rId5"/>
    <p:sldId id="29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87" r:id="rId24"/>
    <p:sldId id="280" r:id="rId25"/>
    <p:sldId id="295" r:id="rId26"/>
    <p:sldId id="264" r:id="rId27"/>
    <p:sldId id="293" r:id="rId28"/>
    <p:sldId id="296" r:id="rId29"/>
    <p:sldId id="279" r:id="rId30"/>
    <p:sldId id="288" r:id="rId31"/>
    <p:sldId id="277" r:id="rId32"/>
    <p:sldId id="278" r:id="rId33"/>
    <p:sldId id="265" r:id="rId34"/>
    <p:sldId id="282" r:id="rId35"/>
    <p:sldId id="283" r:id="rId36"/>
    <p:sldId id="284" r:id="rId37"/>
    <p:sldId id="285" r:id="rId38"/>
    <p:sldId id="286" r:id="rId39"/>
    <p:sldId id="28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1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D1EE37-E2C1-498A-9145-9A7A7AD85E0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F4748D9-20A2-4F9A-981F-D0C538D33C07}">
      <dgm:prSet/>
      <dgm:spPr/>
      <dgm:t>
        <a:bodyPr/>
        <a:lstStyle/>
        <a:p>
          <a:r>
            <a:rPr lang="ru-RU"/>
            <a:t>аудиторный и лабораторный комплекс в здании УралЭНИН УрФУ;</a:t>
          </a:r>
          <a:endParaRPr lang="en-US"/>
        </a:p>
      </dgm:t>
    </dgm:pt>
    <dgm:pt modelId="{9C2C3B53-E8C0-4CD1-93C8-A10294BDA504}" type="parTrans" cxnId="{54260D89-88EB-436A-A4FA-FAA16C457D55}">
      <dgm:prSet/>
      <dgm:spPr/>
      <dgm:t>
        <a:bodyPr/>
        <a:lstStyle/>
        <a:p>
          <a:endParaRPr lang="en-US"/>
        </a:p>
      </dgm:t>
    </dgm:pt>
    <dgm:pt modelId="{E37DF943-A711-4845-B1E0-66308CA3A071}" type="sibTrans" cxnId="{54260D89-88EB-436A-A4FA-FAA16C457D55}">
      <dgm:prSet/>
      <dgm:spPr/>
      <dgm:t>
        <a:bodyPr/>
        <a:lstStyle/>
        <a:p>
          <a:endParaRPr lang="en-US"/>
        </a:p>
      </dgm:t>
    </dgm:pt>
    <dgm:pt modelId="{D502ED3E-0BC1-48C6-9C6A-AC6BC1754117}">
      <dgm:prSet/>
      <dgm:spPr/>
      <dgm:t>
        <a:bodyPr/>
        <a:lstStyle/>
        <a:p>
          <a:r>
            <a:rPr lang="ru-RU"/>
            <a:t>автономный лабораторный полигон с закрытыми и открытыми площадками для проведения исследований в реальных климатических условиях;</a:t>
          </a:r>
          <a:endParaRPr lang="en-US"/>
        </a:p>
      </dgm:t>
    </dgm:pt>
    <dgm:pt modelId="{F341153B-81AA-4110-AF94-2BB782714711}" type="parTrans" cxnId="{5C77BD16-542A-4CC1-BC9B-85BBA2BD44D9}">
      <dgm:prSet/>
      <dgm:spPr/>
      <dgm:t>
        <a:bodyPr/>
        <a:lstStyle/>
        <a:p>
          <a:endParaRPr lang="en-US"/>
        </a:p>
      </dgm:t>
    </dgm:pt>
    <dgm:pt modelId="{ED48F084-8CD9-45E0-A3D4-469ADA229250}" type="sibTrans" cxnId="{5C77BD16-542A-4CC1-BC9B-85BBA2BD44D9}">
      <dgm:prSet/>
      <dgm:spPr/>
      <dgm:t>
        <a:bodyPr/>
        <a:lstStyle/>
        <a:p>
          <a:endParaRPr lang="en-US"/>
        </a:p>
      </dgm:t>
    </dgm:pt>
    <dgm:pt modelId="{A7013290-6FFA-4D9A-B135-04719000D090}">
      <dgm:prSet/>
      <dgm:spPr/>
      <dgm:t>
        <a:bodyPr/>
        <a:lstStyle/>
        <a:p>
          <a:r>
            <a:rPr lang="ru-RU"/>
            <a:t>Все площадки объедены в единую систему сбора и обработки информации с помощью Wi-Fi каналов, оптоволоконной связи и протоколов Интернет</a:t>
          </a:r>
          <a:endParaRPr lang="en-US"/>
        </a:p>
      </dgm:t>
    </dgm:pt>
    <dgm:pt modelId="{CB68A886-C66E-4324-A9B9-2EFB31191CD0}" type="parTrans" cxnId="{D01B1FC9-64C7-442E-9175-04015193A39F}">
      <dgm:prSet/>
      <dgm:spPr/>
      <dgm:t>
        <a:bodyPr/>
        <a:lstStyle/>
        <a:p>
          <a:endParaRPr lang="en-US"/>
        </a:p>
      </dgm:t>
    </dgm:pt>
    <dgm:pt modelId="{6506BFB9-12C5-45D7-83F6-83A944BD55BF}" type="sibTrans" cxnId="{D01B1FC9-64C7-442E-9175-04015193A39F}">
      <dgm:prSet/>
      <dgm:spPr/>
      <dgm:t>
        <a:bodyPr/>
        <a:lstStyle/>
        <a:p>
          <a:endParaRPr lang="en-US"/>
        </a:p>
      </dgm:t>
    </dgm:pt>
    <dgm:pt modelId="{911CD3FE-B9CA-46A1-ABD2-F555BDA8DAFF}">
      <dgm:prSet/>
      <dgm:spPr/>
      <dgm:t>
        <a:bodyPr/>
        <a:lstStyle/>
        <a:p>
          <a:r>
            <a:rPr lang="ru-RU" b="1" dirty="0">
              <a:solidFill>
                <a:srgbClr val="C00000"/>
              </a:solidFill>
            </a:rPr>
            <a:t>загородный полигон для исследования опытно-промышленных полноразмерных установок разработки </a:t>
          </a:r>
          <a:r>
            <a:rPr lang="ru-RU" b="1" dirty="0" err="1">
              <a:solidFill>
                <a:srgbClr val="C00000"/>
              </a:solidFill>
            </a:rPr>
            <a:t>УрФУ</a:t>
          </a:r>
          <a:r>
            <a:rPr lang="ru-RU" b="1" dirty="0">
              <a:solidFill>
                <a:srgbClr val="C00000"/>
              </a:solidFill>
            </a:rPr>
            <a:t> и других производителей.</a:t>
          </a:r>
        </a:p>
        <a:p>
          <a:endParaRPr lang="en-US" dirty="0"/>
        </a:p>
      </dgm:t>
    </dgm:pt>
    <dgm:pt modelId="{299F48AB-5D5B-485C-B109-5C0947A9D52B}" type="sibTrans" cxnId="{75F687AB-6C02-415B-8554-BEB5DAAC4764}">
      <dgm:prSet/>
      <dgm:spPr/>
      <dgm:t>
        <a:bodyPr/>
        <a:lstStyle/>
        <a:p>
          <a:endParaRPr lang="en-US"/>
        </a:p>
      </dgm:t>
    </dgm:pt>
    <dgm:pt modelId="{F6308082-0514-44B3-A1BD-66326BF0DB78}" type="parTrans" cxnId="{75F687AB-6C02-415B-8554-BEB5DAAC4764}">
      <dgm:prSet/>
      <dgm:spPr/>
      <dgm:t>
        <a:bodyPr/>
        <a:lstStyle/>
        <a:p>
          <a:endParaRPr lang="en-US"/>
        </a:p>
      </dgm:t>
    </dgm:pt>
    <dgm:pt modelId="{37FAE8D8-79F7-4780-90F7-C64E62D9C21D}" type="pres">
      <dgm:prSet presAssocID="{ACD1EE37-E2C1-498A-9145-9A7A7AD85E0E}" presName="root" presStyleCnt="0">
        <dgm:presLayoutVars>
          <dgm:dir/>
          <dgm:resizeHandles val="exact"/>
        </dgm:presLayoutVars>
      </dgm:prSet>
      <dgm:spPr/>
    </dgm:pt>
    <dgm:pt modelId="{375AC2D0-48C7-4FCA-ABDA-48CDF30245EE}" type="pres">
      <dgm:prSet presAssocID="{1F4748D9-20A2-4F9A-981F-D0C538D33C07}" presName="compNode" presStyleCnt="0"/>
      <dgm:spPr/>
    </dgm:pt>
    <dgm:pt modelId="{7837EDC6-ED70-4B61-B13D-351BF2DB498A}" type="pres">
      <dgm:prSet presAssocID="{1F4748D9-20A2-4F9A-981F-D0C538D33C07}" presName="bgRect" presStyleLbl="bgShp" presStyleIdx="0" presStyleCnt="4"/>
      <dgm:spPr/>
    </dgm:pt>
    <dgm:pt modelId="{C043E23E-0AAB-4934-A233-642941725496}" type="pres">
      <dgm:prSet presAssocID="{1F4748D9-20A2-4F9A-981F-D0C538D33C0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A6638BBF-F9E4-47E8-A4F9-40A73E589800}" type="pres">
      <dgm:prSet presAssocID="{1F4748D9-20A2-4F9A-981F-D0C538D33C07}" presName="spaceRect" presStyleCnt="0"/>
      <dgm:spPr/>
    </dgm:pt>
    <dgm:pt modelId="{7B8E7932-4A21-45F3-89C3-1780CC075EE9}" type="pres">
      <dgm:prSet presAssocID="{1F4748D9-20A2-4F9A-981F-D0C538D33C07}" presName="parTx" presStyleLbl="revTx" presStyleIdx="0" presStyleCnt="4">
        <dgm:presLayoutVars>
          <dgm:chMax val="0"/>
          <dgm:chPref val="0"/>
        </dgm:presLayoutVars>
      </dgm:prSet>
      <dgm:spPr/>
    </dgm:pt>
    <dgm:pt modelId="{0D689E16-92CC-40F6-8047-C05D7630C5F8}" type="pres">
      <dgm:prSet presAssocID="{E37DF943-A711-4845-B1E0-66308CA3A071}" presName="sibTrans" presStyleCnt="0"/>
      <dgm:spPr/>
    </dgm:pt>
    <dgm:pt modelId="{CFAF5659-F824-47E1-8BC3-BA698C310216}" type="pres">
      <dgm:prSet presAssocID="{D502ED3E-0BC1-48C6-9C6A-AC6BC1754117}" presName="compNode" presStyleCnt="0"/>
      <dgm:spPr/>
    </dgm:pt>
    <dgm:pt modelId="{E1786FC9-DA16-4AC3-BE56-7CA66CDF0854}" type="pres">
      <dgm:prSet presAssocID="{D502ED3E-0BC1-48C6-9C6A-AC6BC1754117}" presName="bgRect" presStyleLbl="bgShp" presStyleIdx="1" presStyleCnt="4"/>
      <dgm:spPr/>
    </dgm:pt>
    <dgm:pt modelId="{AEA37EC6-CFEE-43EB-9449-9ABAB57A6F1B}" type="pres">
      <dgm:prSet presAssocID="{D502ED3E-0BC1-48C6-9C6A-AC6BC175411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Термометр"/>
        </a:ext>
      </dgm:extLst>
    </dgm:pt>
    <dgm:pt modelId="{43FB4A25-5722-45E5-BCFA-00E1CDB48B2E}" type="pres">
      <dgm:prSet presAssocID="{D502ED3E-0BC1-48C6-9C6A-AC6BC1754117}" presName="spaceRect" presStyleCnt="0"/>
      <dgm:spPr/>
    </dgm:pt>
    <dgm:pt modelId="{2BE92EB7-9126-4745-A06C-6B3A47F6AF73}" type="pres">
      <dgm:prSet presAssocID="{D502ED3E-0BC1-48C6-9C6A-AC6BC1754117}" presName="parTx" presStyleLbl="revTx" presStyleIdx="1" presStyleCnt="4">
        <dgm:presLayoutVars>
          <dgm:chMax val="0"/>
          <dgm:chPref val="0"/>
        </dgm:presLayoutVars>
      </dgm:prSet>
      <dgm:spPr/>
    </dgm:pt>
    <dgm:pt modelId="{CCC526E7-7F54-46F3-B24A-B5A04A4DCD8E}" type="pres">
      <dgm:prSet presAssocID="{ED48F084-8CD9-45E0-A3D4-469ADA229250}" presName="sibTrans" presStyleCnt="0"/>
      <dgm:spPr/>
    </dgm:pt>
    <dgm:pt modelId="{48006A0E-1877-47F9-870D-2DE650C224D6}" type="pres">
      <dgm:prSet presAssocID="{911CD3FE-B9CA-46A1-ABD2-F555BDA8DAFF}" presName="compNode" presStyleCnt="0"/>
      <dgm:spPr/>
    </dgm:pt>
    <dgm:pt modelId="{EB2CF8A9-5F8D-4699-8161-CAE8739057EE}" type="pres">
      <dgm:prSet presAssocID="{911CD3FE-B9CA-46A1-ABD2-F555BDA8DAFF}" presName="bgRect" presStyleLbl="bgShp" presStyleIdx="2" presStyleCnt="4"/>
      <dgm:spPr/>
    </dgm:pt>
    <dgm:pt modelId="{B4846B5E-8394-4852-BA3B-0073BEBF95D2}" type="pres">
      <dgm:prSet presAssocID="{911CD3FE-B9CA-46A1-ABD2-F555BDA8DAF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F1805E86-CE40-47F5-B003-6A5E634642D8}" type="pres">
      <dgm:prSet presAssocID="{911CD3FE-B9CA-46A1-ABD2-F555BDA8DAFF}" presName="spaceRect" presStyleCnt="0"/>
      <dgm:spPr/>
    </dgm:pt>
    <dgm:pt modelId="{61CE8B3B-3421-4930-BD8B-D8B44649C44A}" type="pres">
      <dgm:prSet presAssocID="{911CD3FE-B9CA-46A1-ABD2-F555BDA8DAFF}" presName="parTx" presStyleLbl="revTx" presStyleIdx="2" presStyleCnt="4">
        <dgm:presLayoutVars>
          <dgm:chMax val="0"/>
          <dgm:chPref val="0"/>
        </dgm:presLayoutVars>
      </dgm:prSet>
      <dgm:spPr/>
    </dgm:pt>
    <dgm:pt modelId="{FCE0AB93-1FB3-4968-B604-A6F46124C866}" type="pres">
      <dgm:prSet presAssocID="{299F48AB-5D5B-485C-B109-5C0947A9D52B}" presName="sibTrans" presStyleCnt="0"/>
      <dgm:spPr/>
    </dgm:pt>
    <dgm:pt modelId="{60E713FD-7B56-45F8-8C0B-1C5E4EA0C7BA}" type="pres">
      <dgm:prSet presAssocID="{A7013290-6FFA-4D9A-B135-04719000D090}" presName="compNode" presStyleCnt="0"/>
      <dgm:spPr/>
    </dgm:pt>
    <dgm:pt modelId="{4847D65B-9869-4E5F-B52D-F442074C7927}" type="pres">
      <dgm:prSet presAssocID="{A7013290-6FFA-4D9A-B135-04719000D090}" presName="bgRect" presStyleLbl="bgShp" presStyleIdx="3" presStyleCnt="4"/>
      <dgm:spPr/>
    </dgm:pt>
    <dgm:pt modelId="{D98B4A29-57BD-4FCC-A804-CE83DD37B88E}" type="pres">
      <dgm:prSet presAssocID="{A7013290-6FFA-4D9A-B135-04719000D09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58C1D60A-9621-431B-A189-8EA43806DECE}" type="pres">
      <dgm:prSet presAssocID="{A7013290-6FFA-4D9A-B135-04719000D090}" presName="spaceRect" presStyleCnt="0"/>
      <dgm:spPr/>
    </dgm:pt>
    <dgm:pt modelId="{C0722193-7B00-4B0F-AD54-227475DEC811}" type="pres">
      <dgm:prSet presAssocID="{A7013290-6FFA-4D9A-B135-04719000D09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91C9401-3D0A-4CAA-A433-C11C4FA2E94E}" type="presOf" srcId="{1F4748D9-20A2-4F9A-981F-D0C538D33C07}" destId="{7B8E7932-4A21-45F3-89C3-1780CC075EE9}" srcOrd="0" destOrd="0" presId="urn:microsoft.com/office/officeart/2018/2/layout/IconVerticalSolidList"/>
    <dgm:cxn modelId="{A3E59807-959C-431D-917A-0C16ECB33748}" type="presOf" srcId="{911CD3FE-B9CA-46A1-ABD2-F555BDA8DAFF}" destId="{61CE8B3B-3421-4930-BD8B-D8B44649C44A}" srcOrd="0" destOrd="0" presId="urn:microsoft.com/office/officeart/2018/2/layout/IconVerticalSolidList"/>
    <dgm:cxn modelId="{5C77BD16-542A-4CC1-BC9B-85BBA2BD44D9}" srcId="{ACD1EE37-E2C1-498A-9145-9A7A7AD85E0E}" destId="{D502ED3E-0BC1-48C6-9C6A-AC6BC1754117}" srcOrd="1" destOrd="0" parTransId="{F341153B-81AA-4110-AF94-2BB782714711}" sibTransId="{ED48F084-8CD9-45E0-A3D4-469ADA229250}"/>
    <dgm:cxn modelId="{0B9EA865-B5CF-4427-9B43-B10548D25DC2}" type="presOf" srcId="{ACD1EE37-E2C1-498A-9145-9A7A7AD85E0E}" destId="{37FAE8D8-79F7-4780-90F7-C64E62D9C21D}" srcOrd="0" destOrd="0" presId="urn:microsoft.com/office/officeart/2018/2/layout/IconVerticalSolidList"/>
    <dgm:cxn modelId="{FAA75448-527D-4CEB-AE56-83A2341878B1}" type="presOf" srcId="{D502ED3E-0BC1-48C6-9C6A-AC6BC1754117}" destId="{2BE92EB7-9126-4745-A06C-6B3A47F6AF73}" srcOrd="0" destOrd="0" presId="urn:microsoft.com/office/officeart/2018/2/layout/IconVerticalSolidList"/>
    <dgm:cxn modelId="{54260D89-88EB-436A-A4FA-FAA16C457D55}" srcId="{ACD1EE37-E2C1-498A-9145-9A7A7AD85E0E}" destId="{1F4748D9-20A2-4F9A-981F-D0C538D33C07}" srcOrd="0" destOrd="0" parTransId="{9C2C3B53-E8C0-4CD1-93C8-A10294BDA504}" sibTransId="{E37DF943-A711-4845-B1E0-66308CA3A071}"/>
    <dgm:cxn modelId="{6D5BC68E-2A62-45BC-9575-4662F5775F90}" type="presOf" srcId="{A7013290-6FFA-4D9A-B135-04719000D090}" destId="{C0722193-7B00-4B0F-AD54-227475DEC811}" srcOrd="0" destOrd="0" presId="urn:microsoft.com/office/officeart/2018/2/layout/IconVerticalSolidList"/>
    <dgm:cxn modelId="{75F687AB-6C02-415B-8554-BEB5DAAC4764}" srcId="{ACD1EE37-E2C1-498A-9145-9A7A7AD85E0E}" destId="{911CD3FE-B9CA-46A1-ABD2-F555BDA8DAFF}" srcOrd="2" destOrd="0" parTransId="{F6308082-0514-44B3-A1BD-66326BF0DB78}" sibTransId="{299F48AB-5D5B-485C-B109-5C0947A9D52B}"/>
    <dgm:cxn modelId="{D01B1FC9-64C7-442E-9175-04015193A39F}" srcId="{ACD1EE37-E2C1-498A-9145-9A7A7AD85E0E}" destId="{A7013290-6FFA-4D9A-B135-04719000D090}" srcOrd="3" destOrd="0" parTransId="{CB68A886-C66E-4324-A9B9-2EFB31191CD0}" sibTransId="{6506BFB9-12C5-45D7-83F6-83A944BD55BF}"/>
    <dgm:cxn modelId="{1B8B323B-4B11-4E29-AF7F-6FD4A40AFA77}" type="presParOf" srcId="{37FAE8D8-79F7-4780-90F7-C64E62D9C21D}" destId="{375AC2D0-48C7-4FCA-ABDA-48CDF30245EE}" srcOrd="0" destOrd="0" presId="urn:microsoft.com/office/officeart/2018/2/layout/IconVerticalSolidList"/>
    <dgm:cxn modelId="{3673BCA8-0BAC-48E4-A0F9-70C5EE33A183}" type="presParOf" srcId="{375AC2D0-48C7-4FCA-ABDA-48CDF30245EE}" destId="{7837EDC6-ED70-4B61-B13D-351BF2DB498A}" srcOrd="0" destOrd="0" presId="urn:microsoft.com/office/officeart/2018/2/layout/IconVerticalSolidList"/>
    <dgm:cxn modelId="{36DD8FE5-45B5-49B9-9F4F-7569C3E2E954}" type="presParOf" srcId="{375AC2D0-48C7-4FCA-ABDA-48CDF30245EE}" destId="{C043E23E-0AAB-4934-A233-642941725496}" srcOrd="1" destOrd="0" presId="urn:microsoft.com/office/officeart/2018/2/layout/IconVerticalSolidList"/>
    <dgm:cxn modelId="{0B2E7C27-41EA-4DDC-BB6B-3AA8E20ECC1C}" type="presParOf" srcId="{375AC2D0-48C7-4FCA-ABDA-48CDF30245EE}" destId="{A6638BBF-F9E4-47E8-A4F9-40A73E589800}" srcOrd="2" destOrd="0" presId="urn:microsoft.com/office/officeart/2018/2/layout/IconVerticalSolidList"/>
    <dgm:cxn modelId="{077C3A46-0410-406F-9016-43A11B246F4B}" type="presParOf" srcId="{375AC2D0-48C7-4FCA-ABDA-48CDF30245EE}" destId="{7B8E7932-4A21-45F3-89C3-1780CC075EE9}" srcOrd="3" destOrd="0" presId="urn:microsoft.com/office/officeart/2018/2/layout/IconVerticalSolidList"/>
    <dgm:cxn modelId="{5D59E31C-BDD7-47FB-811C-5A768AE7684F}" type="presParOf" srcId="{37FAE8D8-79F7-4780-90F7-C64E62D9C21D}" destId="{0D689E16-92CC-40F6-8047-C05D7630C5F8}" srcOrd="1" destOrd="0" presId="urn:microsoft.com/office/officeart/2018/2/layout/IconVerticalSolidList"/>
    <dgm:cxn modelId="{090DD85B-5EE7-4CF5-802F-EB7F8AA9CDAE}" type="presParOf" srcId="{37FAE8D8-79F7-4780-90F7-C64E62D9C21D}" destId="{CFAF5659-F824-47E1-8BC3-BA698C310216}" srcOrd="2" destOrd="0" presId="urn:microsoft.com/office/officeart/2018/2/layout/IconVerticalSolidList"/>
    <dgm:cxn modelId="{673FE0BC-0361-49B8-BD11-E461AD6ABB3D}" type="presParOf" srcId="{CFAF5659-F824-47E1-8BC3-BA698C310216}" destId="{E1786FC9-DA16-4AC3-BE56-7CA66CDF0854}" srcOrd="0" destOrd="0" presId="urn:microsoft.com/office/officeart/2018/2/layout/IconVerticalSolidList"/>
    <dgm:cxn modelId="{7ACD754A-1710-46C9-B172-2BAB3C9718C9}" type="presParOf" srcId="{CFAF5659-F824-47E1-8BC3-BA698C310216}" destId="{AEA37EC6-CFEE-43EB-9449-9ABAB57A6F1B}" srcOrd="1" destOrd="0" presId="urn:microsoft.com/office/officeart/2018/2/layout/IconVerticalSolidList"/>
    <dgm:cxn modelId="{A1AC8637-DCAE-4810-A3FE-ADF3336B921F}" type="presParOf" srcId="{CFAF5659-F824-47E1-8BC3-BA698C310216}" destId="{43FB4A25-5722-45E5-BCFA-00E1CDB48B2E}" srcOrd="2" destOrd="0" presId="urn:microsoft.com/office/officeart/2018/2/layout/IconVerticalSolidList"/>
    <dgm:cxn modelId="{572966B3-FFFE-4B01-8A30-FA3F2698A2A6}" type="presParOf" srcId="{CFAF5659-F824-47E1-8BC3-BA698C310216}" destId="{2BE92EB7-9126-4745-A06C-6B3A47F6AF73}" srcOrd="3" destOrd="0" presId="urn:microsoft.com/office/officeart/2018/2/layout/IconVerticalSolidList"/>
    <dgm:cxn modelId="{58993937-9974-4CDC-B171-12C4DC89BE24}" type="presParOf" srcId="{37FAE8D8-79F7-4780-90F7-C64E62D9C21D}" destId="{CCC526E7-7F54-46F3-B24A-B5A04A4DCD8E}" srcOrd="3" destOrd="0" presId="urn:microsoft.com/office/officeart/2018/2/layout/IconVerticalSolidList"/>
    <dgm:cxn modelId="{61C8FCB5-B9C9-437D-B277-3EE956E038FC}" type="presParOf" srcId="{37FAE8D8-79F7-4780-90F7-C64E62D9C21D}" destId="{48006A0E-1877-47F9-870D-2DE650C224D6}" srcOrd="4" destOrd="0" presId="urn:microsoft.com/office/officeart/2018/2/layout/IconVerticalSolidList"/>
    <dgm:cxn modelId="{59E062CF-D797-43A9-B2F8-887F093467FE}" type="presParOf" srcId="{48006A0E-1877-47F9-870D-2DE650C224D6}" destId="{EB2CF8A9-5F8D-4699-8161-CAE8739057EE}" srcOrd="0" destOrd="0" presId="urn:microsoft.com/office/officeart/2018/2/layout/IconVerticalSolidList"/>
    <dgm:cxn modelId="{A105E79F-3948-4020-B876-1A361703308F}" type="presParOf" srcId="{48006A0E-1877-47F9-870D-2DE650C224D6}" destId="{B4846B5E-8394-4852-BA3B-0073BEBF95D2}" srcOrd="1" destOrd="0" presId="urn:microsoft.com/office/officeart/2018/2/layout/IconVerticalSolidList"/>
    <dgm:cxn modelId="{6723945C-FD25-44D1-9263-2B8A71BB9951}" type="presParOf" srcId="{48006A0E-1877-47F9-870D-2DE650C224D6}" destId="{F1805E86-CE40-47F5-B003-6A5E634642D8}" srcOrd="2" destOrd="0" presId="urn:microsoft.com/office/officeart/2018/2/layout/IconVerticalSolidList"/>
    <dgm:cxn modelId="{CED9BBB4-6F0D-4E89-90E0-9655C52A0932}" type="presParOf" srcId="{48006A0E-1877-47F9-870D-2DE650C224D6}" destId="{61CE8B3B-3421-4930-BD8B-D8B44649C44A}" srcOrd="3" destOrd="0" presId="urn:microsoft.com/office/officeart/2018/2/layout/IconVerticalSolidList"/>
    <dgm:cxn modelId="{EBAC4CFE-DC0B-4309-8979-29A3EA51A201}" type="presParOf" srcId="{37FAE8D8-79F7-4780-90F7-C64E62D9C21D}" destId="{FCE0AB93-1FB3-4968-B604-A6F46124C866}" srcOrd="5" destOrd="0" presId="urn:microsoft.com/office/officeart/2018/2/layout/IconVerticalSolidList"/>
    <dgm:cxn modelId="{6633FD1E-01C2-4524-8C93-46BCB1D24EE5}" type="presParOf" srcId="{37FAE8D8-79F7-4780-90F7-C64E62D9C21D}" destId="{60E713FD-7B56-45F8-8C0B-1C5E4EA0C7BA}" srcOrd="6" destOrd="0" presId="urn:microsoft.com/office/officeart/2018/2/layout/IconVerticalSolidList"/>
    <dgm:cxn modelId="{70C1FE5F-427D-4354-86EF-494EC9B5EBF5}" type="presParOf" srcId="{60E713FD-7B56-45F8-8C0B-1C5E4EA0C7BA}" destId="{4847D65B-9869-4E5F-B52D-F442074C7927}" srcOrd="0" destOrd="0" presId="urn:microsoft.com/office/officeart/2018/2/layout/IconVerticalSolidList"/>
    <dgm:cxn modelId="{EA18ECF2-769C-4695-8BCC-A10DB9A235E9}" type="presParOf" srcId="{60E713FD-7B56-45F8-8C0B-1C5E4EA0C7BA}" destId="{D98B4A29-57BD-4FCC-A804-CE83DD37B88E}" srcOrd="1" destOrd="0" presId="urn:microsoft.com/office/officeart/2018/2/layout/IconVerticalSolidList"/>
    <dgm:cxn modelId="{49F3111A-AE29-4518-8F3B-0792DA8B6A1A}" type="presParOf" srcId="{60E713FD-7B56-45F8-8C0B-1C5E4EA0C7BA}" destId="{58C1D60A-9621-431B-A189-8EA43806DECE}" srcOrd="2" destOrd="0" presId="urn:microsoft.com/office/officeart/2018/2/layout/IconVerticalSolidList"/>
    <dgm:cxn modelId="{19166C8C-4C13-4390-AAA8-8DA6991D409D}" type="presParOf" srcId="{60E713FD-7B56-45F8-8C0B-1C5E4EA0C7BA}" destId="{C0722193-7B00-4B0F-AD54-227475DEC81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37EDC6-ED70-4B61-B13D-351BF2DB498A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43E23E-0AAB-4934-A233-642941725496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8E7932-4A21-45F3-89C3-1780CC075EE9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аудиторный и лабораторный комплекс в здании УралЭНИН УрФУ;</a:t>
          </a:r>
          <a:endParaRPr lang="en-US" sz="1400" kern="1200"/>
        </a:p>
      </dsp:txBody>
      <dsp:txXfrm>
        <a:off x="1337397" y="2284"/>
        <a:ext cx="4926242" cy="1157919"/>
      </dsp:txXfrm>
    </dsp:sp>
    <dsp:sp modelId="{E1786FC9-DA16-4AC3-BE56-7CA66CDF0854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37EC6-CFEE-43EB-9449-9ABAB57A6F1B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92EB7-9126-4745-A06C-6B3A47F6AF73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автономный лабораторный полигон с закрытыми и открытыми площадками для проведения исследований в реальных климатических условиях;</a:t>
          </a:r>
          <a:endParaRPr lang="en-US" sz="1400" kern="1200"/>
        </a:p>
      </dsp:txBody>
      <dsp:txXfrm>
        <a:off x="1337397" y="1449684"/>
        <a:ext cx="4926242" cy="1157919"/>
      </dsp:txXfrm>
    </dsp:sp>
    <dsp:sp modelId="{EB2CF8A9-5F8D-4699-8161-CAE8739057EE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46B5E-8394-4852-BA3B-0073BEBF95D2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E8B3B-3421-4930-BD8B-D8B44649C44A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C00000"/>
              </a:solidFill>
            </a:rPr>
            <a:t>загородный полигон для исследования опытно-промышленных полноразмерных установок разработки </a:t>
          </a:r>
          <a:r>
            <a:rPr lang="ru-RU" sz="1400" b="1" kern="1200" dirty="0" err="1">
              <a:solidFill>
                <a:srgbClr val="C00000"/>
              </a:solidFill>
            </a:rPr>
            <a:t>УрФУ</a:t>
          </a:r>
          <a:r>
            <a:rPr lang="ru-RU" sz="1400" b="1" kern="1200" dirty="0">
              <a:solidFill>
                <a:srgbClr val="C00000"/>
              </a:solidFill>
            </a:rPr>
            <a:t> и других производителей.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337397" y="2897083"/>
        <a:ext cx="4926242" cy="1157919"/>
      </dsp:txXfrm>
    </dsp:sp>
    <dsp:sp modelId="{4847D65B-9869-4E5F-B52D-F442074C7927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8B4A29-57BD-4FCC-A804-CE83DD37B88E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22193-7B00-4B0F-AD54-227475DEC811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/>
            <a:t>Все площадки объедены в единую систему сбора и обработки информации с помощью Wi-Fi каналов, оптоволоконной связи и протоколов Интернет</a:t>
          </a:r>
          <a:endParaRPr lang="en-US" sz="1400" kern="1200"/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A64A8-682B-43BD-89A8-CCB189A319C8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836DF-849D-4D95-A87F-BD50DF14B9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B9BB75-FA96-4E35-8259-5FACCF1E044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76E488-E14A-499D-97CE-6E4163EB4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D31CDAD-2C6F-4B81-979A-50183B0E4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E7725-25C5-4260-91DC-1F5025CAB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813BBF-2648-42E0-9F5B-E55D4974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6C06A-0918-4413-A68D-E0067AC6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24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9F981-B10F-48BC-A955-5D9F778E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0038DD-4465-4F41-A991-2FC2667B74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9561B4-706A-4DD6-9AAC-0ABA271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A3E59A-21AB-428D-9165-900CCE7C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D378F0-69D0-416B-9529-5CC49F3CC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49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43BD5B-90AB-450B-A8E9-80AA84D03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935FED-0F96-4C30-9157-278F715F2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F9A43-8393-4C94-933B-848025DE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62889C-2097-48CC-8F51-7AFC0CC1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4895A7-0FEF-489C-9A1C-CBC1B64D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61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0B0D6-8B22-4FF3-85D2-7D1CEFC6E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9B269-61F4-44C7-B509-FDFAA459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7FDC1D-9835-4AD8-A15D-09B408B12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46CD80-FB3D-43E4-BE96-4CE093184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A25B18-2366-45A8-9D8B-F81AB7C50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D1663A-87F4-48B6-8C1A-8F0E24FF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9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B58EA-255C-4652-BCED-6D7B80E3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511FD9-F40C-498D-98FA-2A6249A1A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2DF9E9-A5C5-47BB-A0E7-B9DBDD1B1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3589B6-8580-4B01-ABDE-936A4DA4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51C8D-9D3E-4203-8EB8-90E5BFF2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24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668D7-2506-40F6-BAD7-D5BD9F3E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61A692-ECE7-4ED1-B780-976C381431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045531-125C-4950-9CF9-2AD1F080B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9B8C94-3B5B-4AED-A15F-F4A0E5D4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54E63-5301-4822-9DB9-9F612BC28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500F6-E0D4-45AF-A6CD-6F5DB8B2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5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E2992-0D3F-4CF1-8A88-D97C7F16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A6BAAC-5974-4B6F-A820-ABBF12E92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F16F7-AFC0-430C-932F-27FE44BA1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E827C4-60AB-4D46-AED3-CBE589201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70B0F6-334C-48B3-9D7A-EC6D3C1E9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59B97A-DF99-4449-91B8-80028EFF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7F637B-E6FB-4225-9C21-9605A18A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EFEE1-A26C-4A02-883A-B58786F1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48D55-0ACA-4FB2-AB1B-C87FD2764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D466138-9961-4799-8E20-7556D613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BA7854-A64F-452D-889D-EC74D2D8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D0248C-00E0-4C93-B3B5-1648409F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74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3ECC35-3989-4B73-9CA8-77D36C631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E71D0-08BB-40A6-A376-B862EA3A1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52D04B-8734-4906-B458-4A745312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12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7A953-FE18-475E-8C65-AD5279BA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9ECE59-2984-4953-A700-A43E00F39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11ACAD-A19A-437A-B236-233ADAE34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8B3E43-F8D1-43B3-9DD2-6C72DD9E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03AFF7-6E33-4CA5-A2A9-4F3E193D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3E7BF4-FE1C-405C-B0F6-E80C3D98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791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53EDF-921A-4BB8-A2EC-18BAD6C6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6F1E4E-405F-4E48-9E83-F615214FF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03183F-EC66-41FA-81CD-AD32A1D3F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D74FBA-D0E1-409C-B583-4F55AD9B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93CD63-29B8-47B0-842B-1E389FBF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A12240-6523-47C4-88D3-2E6E36C3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9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D3117-EAC2-44D8-90F1-740C16D0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165949-B383-478C-907A-29A7B432F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7D9F89-8985-4040-8A65-D47290437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71739-6A1F-49EA-80AE-6DB3E8CA8B37}" type="datetimeFigureOut">
              <a:rPr lang="ru-RU" smtClean="0"/>
              <a:pPr/>
              <a:t>27.07.2023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6C692-EC5E-4E79-AF3A-C92D24B10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B5A220-764A-41C3-B8D6-8D84F8324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D6130-7855-4F26-852E-072A1C77B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0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1643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08192"/>
            <a:ext cx="12192000" cy="74980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НАУЧНЫЙ И КАДРОВЫЙ ЗАДЕЛ ДЛЯ СОЗДАНИЯ МОЛОДЕЖНОЙ ЛАБОРАТОРИИ </a:t>
            </a:r>
            <a:br>
              <a:rPr lang="ru-RU" sz="2800" b="1" dirty="0"/>
            </a:br>
            <a:r>
              <a:rPr lang="ru-RU" sz="2800" b="1" dirty="0"/>
              <a:t>В ОБЛАСТИ ТОЛЕРАНТНОЙ ЭНЕРГЕТИКИ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0882" y="161020"/>
            <a:ext cx="37511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Научный руководитель направления ВИЭ </a:t>
            </a:r>
          </a:p>
          <a:p>
            <a:r>
              <a:rPr lang="ru-RU" dirty="0"/>
              <a:t>проф., д.т.н. Велькин В,И..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A5C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3E85F-74C1-41F7-9FDB-35D292DF5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Гибридная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теплогенерирующая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установка</a:t>
            </a: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C61EBC-273B-47E8-B9BB-311F15B369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933" y="968062"/>
            <a:ext cx="7347537" cy="492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5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75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6EADF-C730-4A28-A4C2-C1A13ABEA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Монтаж солнечных коллекторов на жилом доме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ED5A3-6DF5-4098-9617-32756C7C371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6219" y="2542310"/>
            <a:ext cx="9097582" cy="363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3DB771-5712-403F-BA7B-C4CFB4334D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8" y="960438"/>
            <a:ext cx="7121525" cy="23368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08505-55BF-41CE-83B8-9B5EEE5B6A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71938" y="3357563"/>
            <a:ext cx="7121525" cy="25336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54D4C-2F9C-4F09-BCE3-3793537A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74363"/>
            <a:ext cx="3164169" cy="3161871"/>
          </a:xfrm>
          <a:prstGeom prst="ellipse">
            <a:avLst/>
          </a:prstGeom>
          <a:solidFill>
            <a:schemeClr val="accent2"/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Монтаж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солнечных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концентраторов</a:t>
            </a:r>
            <a:r>
              <a:rPr lang="ru-RU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и ФЭП</a:t>
            </a:r>
            <a:endParaRPr lang="en-US" sz="24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688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74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8796D-56FB-4B82-8FA2-954B5AB75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Вертикально-осевая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шнековая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ветроэнергетические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установки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ООО «</a:t>
            </a: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Вертикаль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 и НПО «</a:t>
            </a:r>
            <a:r>
              <a:rPr lang="en-US" sz="22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Автоматика</a:t>
            </a:r>
            <a:r>
              <a:rPr lang="en-US" sz="2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30AF3C-E5D5-47C3-854D-90736B7320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933" y="1142566"/>
            <a:ext cx="7347537" cy="457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E5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881C3-2BDA-424B-8547-28989694B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solidFill>
            <a:srgbClr val="0070C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Солнечные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опреснительные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установки</a:t>
            </a:r>
            <a:b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 -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сорбции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воды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из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воздуха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; </a:t>
            </a:r>
            <a:br>
              <a:rPr lang="ru-RU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 -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солнечного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испарения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;</a:t>
            </a:r>
            <a:br>
              <a:rPr lang="ru-RU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-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солнечного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парообразования</a:t>
            </a:r>
            <a:b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D3DDF9-27BA-40F6-A41B-4D52618CBF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145" y="2597013"/>
            <a:ext cx="9768634" cy="4260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FAA7A8-C82F-4178-B694-F5343641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r="3824" b="5173"/>
          <a:stretch>
            <a:fillRect/>
          </a:stretch>
        </p:blipFill>
        <p:spPr bwMode="auto">
          <a:xfrm>
            <a:off x="7836766" y="171162"/>
            <a:ext cx="4092089" cy="2515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34222CF-18A9-4291-ACB8-92611F72A325}"/>
              </a:ext>
            </a:extLst>
          </p:cNvPr>
          <p:cNvSpPr txBox="1">
            <a:spLocks/>
          </p:cNvSpPr>
          <p:nvPr/>
        </p:nvSpPr>
        <p:spPr>
          <a:xfrm>
            <a:off x="5147462" y="243496"/>
            <a:ext cx="2840182" cy="2371148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Солнечн</a:t>
            </a:r>
            <a:r>
              <a:rPr lang="ru-RU" sz="2000" b="1" dirty="0" err="1">
                <a:solidFill>
                  <a:srgbClr val="FFFFFF"/>
                </a:solidFill>
              </a:rPr>
              <a:t>ая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ru-RU" sz="2000" b="1" dirty="0">
                <a:solidFill>
                  <a:srgbClr val="FFFFFF"/>
                </a:solidFill>
              </a:rPr>
              <a:t>теплогенерирующая станция на базе вакуумных коллекторов</a:t>
            </a:r>
          </a:p>
          <a:p>
            <a:r>
              <a:rPr lang="ru-RU" sz="2000" b="1" dirty="0">
                <a:solidFill>
                  <a:srgbClr val="FFFFFF"/>
                </a:solidFill>
              </a:rPr>
              <a:t>(Екатеринбург)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5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33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9DA07-C66A-40B3-BF1D-60382646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Система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солнечной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дистилляции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топливного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этанола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(а),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малая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биогазовая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установка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(б) и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гибридная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теплонаносная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станция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(в)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05959-D0E2-4B7A-A9CC-3B2DF3080F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0699" y="2607641"/>
            <a:ext cx="10164771" cy="3481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6296891"/>
            <a:ext cx="73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2036" y="6317673"/>
            <a:ext cx="67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36182" y="6286500"/>
            <a:ext cx="77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</a:p>
        </p:txBody>
      </p:sp>
    </p:spTree>
    <p:extLst>
      <p:ext uri="{BB962C8B-B14F-4D97-AF65-F5344CB8AC3E}">
        <p14:creationId xmlns:p14="http://schemas.microsoft.com/office/powerpoint/2010/main" val="156933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FEC346-44A3-4ADE-86F1-C10C60465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439"/>
            <a:ext cx="11665927" cy="930447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Представление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текущей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информации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действующим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установкам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(а),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студенты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монтажом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технологической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(б)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4C1F84-7DCE-481A-910D-CDD37ED34D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" y="2759321"/>
            <a:ext cx="11496821" cy="333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68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918229-9D28-479C-B74B-E6606997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103" y="365125"/>
            <a:ext cx="5520628" cy="2411529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3200" b="1" dirty="0"/>
              <a:t>Основные установки и измеряемые параметры, вошедшие в состав системы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724880E2-0E48-4945-B60F-A2E36FF4C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552919"/>
              </p:ext>
            </p:extLst>
          </p:nvPr>
        </p:nvGraphicFramePr>
        <p:xfrm>
          <a:off x="248269" y="333375"/>
          <a:ext cx="5651500" cy="652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Document" r:id="rId3" imgW="5651897" imgH="6190407" progId="Word.Document.12">
                  <p:embed/>
                </p:oleObj>
              </mc:Choice>
              <mc:Fallback>
                <p:oleObj name="Document" r:id="rId3" imgW="5651897" imgH="6190407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69" y="333375"/>
                        <a:ext cx="5651500" cy="652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941531-D4B6-40DF-94F7-1C39A5EBC74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3103" y="3252158"/>
            <a:ext cx="5556352" cy="296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805D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56D9AD-F7EA-48F0-86A0-188E8DC721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744" y="3200648"/>
            <a:ext cx="6579910" cy="2566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2DBF11-66AA-4120-BE23-F5B4410D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ru-RU" sz="1700" dirty="0">
                <a:solidFill>
                  <a:srgbClr val="FFFFFF"/>
                </a:solidFill>
              </a:rPr>
              <a:t>Система строится на базе программируемой платформы NI Compact RIO (Compact </a:t>
            </a:r>
            <a:r>
              <a:rPr lang="ru-RU" sz="1700" dirty="0" err="1">
                <a:solidFill>
                  <a:srgbClr val="FFFFFF"/>
                </a:solidFill>
              </a:rPr>
              <a:t>Reconfigurable</a:t>
            </a:r>
            <a:r>
              <a:rPr lang="ru-RU" sz="1700" dirty="0">
                <a:solidFill>
                  <a:srgbClr val="FFFFFF"/>
                </a:solidFill>
              </a:rPr>
              <a:t> </a:t>
            </a:r>
            <a:r>
              <a:rPr lang="ru-RU" sz="1700" dirty="0" err="1">
                <a:solidFill>
                  <a:srgbClr val="FFFFFF"/>
                </a:solidFill>
              </a:rPr>
              <a:t>Input</a:t>
            </a:r>
            <a:r>
              <a:rPr lang="ru-RU" sz="1700" dirty="0">
                <a:solidFill>
                  <a:srgbClr val="FFFFFF"/>
                </a:solidFill>
              </a:rPr>
              <a:t> </a:t>
            </a:r>
            <a:r>
              <a:rPr lang="ru-RU" sz="1700" dirty="0" err="1">
                <a:solidFill>
                  <a:srgbClr val="FFFFFF"/>
                </a:solidFill>
              </a:rPr>
              <a:t>Output</a:t>
            </a:r>
            <a:r>
              <a:rPr lang="ru-RU" sz="1700" dirty="0">
                <a:solidFill>
                  <a:srgbClr val="FFFFFF"/>
                </a:solidFill>
              </a:rPr>
              <a:t>), представляющей собой многофункциональную встраиваемую платформу для сбора данных и управления, разработанную для задач, требующих высокой производительности и надёжности. </a:t>
            </a:r>
          </a:p>
          <a:p>
            <a:pPr marL="0" indent="0">
              <a:buNone/>
            </a:pPr>
            <a:r>
              <a:rPr lang="ru-RU" sz="1700" dirty="0">
                <a:solidFill>
                  <a:srgbClr val="FFFFFF"/>
                </a:solidFill>
              </a:rPr>
              <a:t>NI Compact RIO – встраиваемая контрольно-измерительная система, основой которой является технология реконфигурируемого ввода/вывода NI RIO. Она состоит из шасси с встроенной ПЛИС, контроллером реального времени и модулей ввода/вывода</a:t>
            </a:r>
          </a:p>
        </p:txBody>
      </p:sp>
    </p:spTree>
    <p:extLst>
      <p:ext uri="{BB962C8B-B14F-4D97-AF65-F5344CB8AC3E}">
        <p14:creationId xmlns:p14="http://schemas.microsoft.com/office/powerpoint/2010/main" val="75838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15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Экранное </a:t>
            </a:r>
            <a:r>
              <a:rPr kumimoji="0" lang="ru-R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представление информации о ФЭС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EEB22-FEE0-4004-A9C5-819A3453BB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80855"/>
            <a:ext cx="3797379" cy="32627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FC725E-FD93-4C09-9769-ABC1790B8F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3657" y="3699164"/>
            <a:ext cx="3703159" cy="134239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59A70-50C2-4BE0-9831-1058E1935E9C}"/>
              </a:ext>
            </a:extLst>
          </p:cNvPr>
          <p:cNvSpPr txBox="1"/>
          <p:nvPr/>
        </p:nvSpPr>
        <p:spPr>
          <a:xfrm>
            <a:off x="7956057" y="762983"/>
            <a:ext cx="3515128" cy="5330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Система осуществляет непрерывный сбор информации от более, чем 100 первичных преобразователей и 3 быстродействующих видеокамер контролирующих параметры и изображения ветроэнергетических, фотоэлектрических, биогазовых и прочих исследовательских стендов возобновляемой энергетики, распределенных по территории ряда корпусов УрФУ </a:t>
            </a:r>
          </a:p>
        </p:txBody>
      </p:sp>
    </p:spTree>
    <p:extLst>
      <p:ext uri="{BB962C8B-B14F-4D97-AF65-F5344CB8AC3E}">
        <p14:creationId xmlns:p14="http://schemas.microsoft.com/office/powerpoint/2010/main" val="1765783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606561-26E2-44A4-A5E3-6C226BEBF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400" dirty="0"/>
              <a:t>В основе подготовки специалистов данной специальности в </a:t>
            </a:r>
            <a:r>
              <a:rPr lang="ru-RU" sz="2400" dirty="0" err="1"/>
              <a:t>УрФУ</a:t>
            </a:r>
            <a:r>
              <a:rPr lang="ru-RU" sz="2400" dirty="0"/>
              <a:t> лежит привлечение студентов всех курсов под руководством профессорско- преподавательского состава, аспирантов и научных сотрудников </a:t>
            </a:r>
            <a:r>
              <a:rPr lang="ru-RU" sz="2400" dirty="0" err="1"/>
              <a:t>УрФУ</a:t>
            </a:r>
            <a:r>
              <a:rPr lang="ru-RU" sz="2400" dirty="0"/>
              <a:t> к разработке и освоению новых энергетических технологий в области солнечной, ветровой, малой гидравлической и биологической энергетики, а также ядерных, электрохимических, термоэмиссионных, термоэлектрических технологий прямого преобразования термической и химической энергии в электрическую форму.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89759E-9DA2-4B3D-B47D-13883415B9A8}"/>
              </a:ext>
            </a:extLst>
          </p:cNvPr>
          <p:cNvSpPr txBox="1"/>
          <p:nvPr/>
        </p:nvSpPr>
        <p:spPr>
          <a:xfrm>
            <a:off x="263166" y="302052"/>
            <a:ext cx="118459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Толерантная энергетика – дружественное сочетание </a:t>
            </a:r>
          </a:p>
          <a:p>
            <a:pPr algn="ctr"/>
            <a:r>
              <a:rPr lang="ru-RU" sz="2800" b="1" dirty="0"/>
              <a:t>ядерных, возобновляемых и нетрадиционных энергетических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1301601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897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4D070A-B6EB-46AB-8B50-8F01233468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1288" y="639763"/>
            <a:ext cx="4667250" cy="27320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8B0191-AA44-407F-BA30-11AC50128B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1288" y="3440113"/>
            <a:ext cx="4667250" cy="27781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1AE8E-5822-4A9A-AB84-5171942B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Удельная мощность поступления солнечной радиации для летнего и зимнего месяцев </a:t>
            </a:r>
          </a:p>
        </p:txBody>
      </p:sp>
    </p:spTree>
    <p:extLst>
      <p:ext uri="{BB962C8B-B14F-4D97-AF65-F5344CB8AC3E}">
        <p14:creationId xmlns:p14="http://schemas.microsoft.com/office/powerpoint/2010/main" val="1460258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FDBB8-3A0C-401A-B92C-20259B0F51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463" y="639763"/>
            <a:ext cx="5172075" cy="27416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644D2-5CE1-47C4-A8DB-9212D7463E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0463" y="3451225"/>
            <a:ext cx="5172075" cy="2768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0B441D-7558-4D22-9317-FF01FAC22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Мощность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тестовой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ФЭС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часам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суток</a:t>
            </a: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142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5D5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08BE8-ED8D-41F5-89E4-1BC80C0F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51" y="171161"/>
            <a:ext cx="3010619" cy="258066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Схема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комбинированной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обеспечения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тепловой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энергией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потребителей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использованием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солнечных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коллекторов</a:t>
            </a:r>
            <a:endParaRPr lang="en-US" sz="2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72F6D-D33F-4CE7-9F9F-0EE210C5A2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933" y="683346"/>
            <a:ext cx="7347537" cy="549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7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77" y="0"/>
            <a:ext cx="11835245" cy="10092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ИСТЕМ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ОБЕСПЕЧЕНИЯ ТЕПЛОВОЙ ЭНЕРГИЕЙ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ИСПОЛЬЗОВАНИЕМ СОЛНЕЧНЫХ КОЛЛЕКТОРОВ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ТЕПЛОВОГО НАСОСА</a:t>
            </a:r>
            <a:endParaRPr lang="ru-RU" sz="2400" b="1" dirty="0"/>
          </a:p>
        </p:txBody>
      </p:sp>
      <p:pic>
        <p:nvPicPr>
          <p:cNvPr id="29699" name="Picture 3" descr="H:\Статьи 2022\МЭИ- ВИЭ\ТН-Растущий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797" t="8652" r="15492" b="14968"/>
          <a:stretch>
            <a:fillRect/>
          </a:stretch>
        </p:blipFill>
        <p:spPr bwMode="auto">
          <a:xfrm>
            <a:off x="2909455" y="1693717"/>
            <a:ext cx="6961909" cy="4883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E88CE-1FBE-41C5-AB8A-65789336D9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044" r="-2" b="169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A7637A-F591-4DD1-8C01-AF76D59B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1252" r="-2" b="19774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69170-2152-4486-BDB6-42DD6338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ru-RU" sz="3100"/>
              <a:t>Студенческие олимпиады и конференции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0A6B28-0647-4403-AC12-776FCCFE7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В целях, выявления и государственной поддержки талантливой молодежи, </a:t>
            </a:r>
            <a:r>
              <a:rPr lang="ru-RU" sz="2000" dirty="0" err="1"/>
              <a:t>УрФУ</a:t>
            </a:r>
            <a:r>
              <a:rPr lang="ru-RU" sz="2000" dirty="0"/>
              <a:t> в течение 22 лет организует и проводит Всероссийские олимпиады и международные научно-практические конференции и выставки научно-технического творчества «Энерго- и ресурсосбережение. Энергообеспечение. Нетрадиционные и возобновляемые источники энергии», в которых принимают участие студенты, аспиранты и молодые ученые десятков вузов страны и других стран мира. </a:t>
            </a:r>
          </a:p>
        </p:txBody>
      </p:sp>
    </p:spTree>
    <p:extLst>
      <p:ext uri="{BB962C8B-B14F-4D97-AF65-F5344CB8AC3E}">
        <p14:creationId xmlns:p14="http://schemas.microsoft.com/office/powerpoint/2010/main" val="895689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773" y="2090016"/>
            <a:ext cx="10515600" cy="1325563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en-US" b="1" dirty="0" err="1"/>
              <a:t>Внедрение</a:t>
            </a:r>
            <a:r>
              <a:rPr lang="en-US" b="1" dirty="0"/>
              <a:t> </a:t>
            </a:r>
            <a:r>
              <a:rPr lang="en-US" b="1" dirty="0" err="1"/>
              <a:t>результатов</a:t>
            </a:r>
            <a:r>
              <a:rPr lang="en-US" b="1" dirty="0"/>
              <a:t> </a:t>
            </a:r>
            <a:r>
              <a:rPr lang="en-US" b="1" dirty="0" err="1"/>
              <a:t>исследований</a:t>
            </a:r>
            <a:r>
              <a:rPr lang="en-US" b="1" dirty="0"/>
              <a:t> и </a:t>
            </a:r>
            <a:r>
              <a:rPr lang="en-US" b="1" dirty="0" err="1"/>
              <a:t>разработок</a:t>
            </a:r>
            <a:endParaRPr lang="ru-RU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6D6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67732-F9DE-49E5-8523-684647DF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171162"/>
            <a:ext cx="3321350" cy="2371148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Губернатор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Свердловской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области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Э.Э.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Россель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(2006 г.)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испытаниях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солнечного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энергоснабжения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аппарата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искусственной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вентиляции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легких</a:t>
            </a:r>
            <a: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«Фаза-21»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8EE4BD-982A-4034-B119-C440F959BBB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9099" y="2542310"/>
            <a:ext cx="8704726" cy="32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4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245" y="94891"/>
            <a:ext cx="10515600" cy="12306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Разработана программа и реализовано 5 проектов сооружения малых ГЭС на ГТС Свердловской области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94891" y="1825625"/>
            <a:ext cx="4822166" cy="95913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400" dirty="0"/>
              <a:t>    Профессора МЭИ </a:t>
            </a:r>
            <a:r>
              <a:rPr lang="ru-RU" sz="2400" dirty="0" err="1"/>
              <a:t>Виссарионов</a:t>
            </a:r>
            <a:r>
              <a:rPr lang="ru-RU" sz="2400" dirty="0"/>
              <a:t> В. И. и </a:t>
            </a:r>
            <a:r>
              <a:rPr lang="ru-RU" sz="2400" dirty="0" err="1"/>
              <a:t>УрФУ</a:t>
            </a:r>
            <a:r>
              <a:rPr lang="ru-RU" sz="2400" dirty="0"/>
              <a:t> </a:t>
            </a:r>
            <a:r>
              <a:rPr lang="ru-RU" sz="2400" dirty="0" err="1"/>
              <a:t>Щеклеин</a:t>
            </a:r>
            <a:r>
              <a:rPr lang="ru-RU" sz="2400" dirty="0"/>
              <a:t> С. Е. у одного из 300 ГТС области</a:t>
            </a:r>
          </a:p>
          <a:p>
            <a:endParaRPr lang="ru-RU" sz="3200" dirty="0"/>
          </a:p>
        </p:txBody>
      </p:sp>
      <p:pic>
        <p:nvPicPr>
          <p:cNvPr id="27650" name="Picture 2" descr="Виссарионов-Россель -ГЭ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349" y="1697183"/>
            <a:ext cx="62674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709085"/>
            <a:ext cx="11025717" cy="54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 descr="turbin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2551" y="3359151"/>
            <a:ext cx="4965700" cy="282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2192000" cy="8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43B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93CFA-F25F-42F5-AEA2-07E239A84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77320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Наладка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системы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солнечного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ГВС в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Таджикистане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использованием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солнечных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коллекторов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Каменск-Уральского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металлургического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завода</a:t>
            </a:r>
            <a:endParaRPr lang="en-US" sz="2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ADC6D6-5D8B-415F-87E7-A147E72F8B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429" y="640080"/>
            <a:ext cx="7340544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6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8" descr="Щеклеин_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0877" y="560614"/>
            <a:ext cx="1839424" cy="2367458"/>
          </a:xfrm>
          <a:noFill/>
        </p:spPr>
      </p:pic>
      <p:pic>
        <p:nvPicPr>
          <p:cNvPr id="64516" name="Picture 12" descr="Шастин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32528" y="3861049"/>
            <a:ext cx="1590957" cy="2003425"/>
          </a:xfrm>
          <a:noFill/>
        </p:spPr>
      </p:pic>
      <p:sp>
        <p:nvSpPr>
          <p:cNvPr id="64518" name="Text Box 11"/>
          <p:cNvSpPr txBox="1">
            <a:spLocks noChangeArrowheads="1"/>
          </p:cNvSpPr>
          <p:nvPr/>
        </p:nvSpPr>
        <p:spPr bwMode="auto">
          <a:xfrm>
            <a:off x="550334" y="3103419"/>
            <a:ext cx="21124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ЩЕКЛЕИН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Сергей Евгеньевич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доктор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9" name="Text Box 15"/>
          <p:cNvSpPr txBox="1">
            <a:spLocks noChangeArrowheads="1"/>
          </p:cNvSpPr>
          <p:nvPr/>
        </p:nvSpPr>
        <p:spPr bwMode="auto">
          <a:xfrm>
            <a:off x="4588930" y="5918835"/>
            <a:ext cx="2175551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ШАСТИН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Арнольд Георгиевич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канд.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20" name="Picture 16" descr="Карпенко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39350" y="4005065"/>
            <a:ext cx="1498010" cy="1800225"/>
          </a:xfrm>
          <a:noFill/>
        </p:spPr>
      </p:pic>
      <p:pic>
        <p:nvPicPr>
          <p:cNvPr id="64521" name="Picture 19" descr="Ошкан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5809" y="850323"/>
            <a:ext cx="1698428" cy="20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 Box 20"/>
          <p:cNvSpPr txBox="1">
            <a:spLocks noChangeArrowheads="1"/>
          </p:cNvSpPr>
          <p:nvPr/>
        </p:nvSpPr>
        <p:spPr bwMode="auto">
          <a:xfrm>
            <a:off x="5921857" y="2988831"/>
            <a:ext cx="268816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ОШКАНОВ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Николай Николаевич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Профессор, канд.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23" name="Text Box 21"/>
          <p:cNvSpPr txBox="1">
            <a:spLocks noChangeArrowheads="1"/>
          </p:cNvSpPr>
          <p:nvPr/>
        </p:nvSpPr>
        <p:spPr bwMode="auto">
          <a:xfrm>
            <a:off x="1" y="5877273"/>
            <a:ext cx="2400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КАРПЕНКО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Анатолий Иванович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доктор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24" name="Picture 22" descr="Пахалуе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2767" y="3933056"/>
            <a:ext cx="1548483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5" name="Text Box 23"/>
          <p:cNvSpPr txBox="1">
            <a:spLocks noChangeArrowheads="1"/>
          </p:cNvSpPr>
          <p:nvPr/>
        </p:nvSpPr>
        <p:spPr bwMode="auto">
          <a:xfrm>
            <a:off x="2323325" y="5887662"/>
            <a:ext cx="22076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ПАХАЛУЕВ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Валерий Максимович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доктор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26" name="Picture 20" descr="DSC_6184"/>
          <p:cNvPicPr>
            <a:picLocks noChangeAspect="1" noChangeArrowheads="1"/>
          </p:cNvPicPr>
          <p:nvPr/>
        </p:nvPicPr>
        <p:blipFill>
          <a:blip r:embed="rId7" cstate="print"/>
          <a:srcRect b="14043"/>
          <a:stretch>
            <a:fillRect/>
          </a:stretch>
        </p:blipFill>
        <p:spPr bwMode="auto">
          <a:xfrm>
            <a:off x="3550229" y="838922"/>
            <a:ext cx="169842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7" name="TextBox 18"/>
          <p:cNvSpPr txBox="1">
            <a:spLocks noChangeArrowheads="1"/>
          </p:cNvSpPr>
          <p:nvPr/>
        </p:nvSpPr>
        <p:spPr bwMode="auto">
          <a:xfrm>
            <a:off x="3184045" y="3018994"/>
            <a:ext cx="3024716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ТИТОВ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Геннадий Павлович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канд.физ.мат. наук</a:t>
            </a:r>
          </a:p>
          <a:p>
            <a:endParaRPr lang="ru-RU" dirty="0"/>
          </a:p>
        </p:txBody>
      </p:sp>
      <p:pic>
        <p:nvPicPr>
          <p:cNvPr id="64531" name="Picture 19" descr="F:\КАЭ\Фото КАЭ\ППС и УВП\Барбин.jpg"/>
          <p:cNvPicPr>
            <a:picLocks noChangeAspect="1" noChangeArrowheads="1"/>
          </p:cNvPicPr>
          <p:nvPr/>
        </p:nvPicPr>
        <p:blipFill>
          <a:blip r:embed="rId8" cstate="print"/>
          <a:srcRect b="9919"/>
          <a:stretch>
            <a:fillRect/>
          </a:stretch>
        </p:blipFill>
        <p:spPr bwMode="auto">
          <a:xfrm>
            <a:off x="7206418" y="3822398"/>
            <a:ext cx="1556680" cy="191338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004898" y="5799588"/>
            <a:ext cx="227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БАРБИН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Николай Михайлович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доктор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8" name="Picture 6" descr="P3063034"/>
          <p:cNvPicPr>
            <a:picLocks noChangeAspect="1" noChangeArrowheads="1"/>
          </p:cNvPicPr>
          <p:nvPr/>
        </p:nvPicPr>
        <p:blipFill>
          <a:blip r:embed="rId9" cstate="print"/>
          <a:srcRect l="21605" r="22159"/>
          <a:stretch>
            <a:fillRect/>
          </a:stretch>
        </p:blipFill>
        <p:spPr bwMode="auto">
          <a:xfrm>
            <a:off x="8776013" y="683613"/>
            <a:ext cx="1916232" cy="2233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8755653" y="2915865"/>
            <a:ext cx="2217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ВЕЛЬКИН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Владимир Иванович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Профессор, доктор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одержимое 21"/>
          <p:cNvSpPr>
            <a:spLocks noGrp="1"/>
          </p:cNvSpPr>
          <p:nvPr>
            <p:ph sz="quarter" idx="1"/>
          </p:nvPr>
        </p:nvSpPr>
        <p:spPr>
          <a:xfrm>
            <a:off x="339435" y="0"/>
            <a:ext cx="11646917" cy="60267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b="1" dirty="0"/>
              <a:t>Состав кафедры Атомных станций и возобновляемых источников энергии  (АС и ВИЭ) (2022 г.)</a:t>
            </a:r>
          </a:p>
        </p:txBody>
      </p:sp>
      <p:pic>
        <p:nvPicPr>
          <p:cNvPr id="23" name="Picture 14" descr="Ташлыков О"/>
          <p:cNvPicPr>
            <a:picLocks noChangeAspect="1" noChangeArrowheads="1"/>
          </p:cNvPicPr>
          <p:nvPr/>
        </p:nvPicPr>
        <p:blipFill>
          <a:blip r:embed="rId10" cstate="print"/>
          <a:srcRect l="15064" r="11822" b="9626"/>
          <a:stretch>
            <a:fillRect/>
          </a:stretch>
        </p:blipFill>
        <p:spPr bwMode="auto">
          <a:xfrm>
            <a:off x="9529233" y="3731211"/>
            <a:ext cx="1537085" cy="195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9331036" y="5798127"/>
            <a:ext cx="2098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ТАШЛЫКОВ 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Олег Леонидович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доктор.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>
          <a:xfrm>
            <a:off x="6017166" y="1841081"/>
            <a:ext cx="5873172" cy="3624263"/>
          </a:xfrm>
          <a:noFill/>
        </p:spPr>
      </p:pic>
      <p:sp>
        <p:nvSpPr>
          <p:cNvPr id="90115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/>
              <a:t>Профессора Данилов Н.И. и </a:t>
            </a:r>
            <a:r>
              <a:rPr lang="ru-RU" sz="2800" b="1" dirty="0" err="1"/>
              <a:t>Щеклеин</a:t>
            </a:r>
            <a:r>
              <a:rPr lang="ru-RU" sz="2800" b="1" dirty="0"/>
              <a:t> С.Е. передают 201 военной базе в Таджикистане солнечные коллекторы, произведенные КУМЗ</a:t>
            </a:r>
            <a:r>
              <a:rPr lang="ru-RU" sz="4800" dirty="0"/>
              <a:t> </a:t>
            </a:r>
          </a:p>
        </p:txBody>
      </p:sp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>
          <a:xfrm>
            <a:off x="609601" y="1539875"/>
            <a:ext cx="7069281" cy="4546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85A2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7DC3C-1205-422C-80BC-80D3B4215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100" dirty="0">
              <a:solidFill>
                <a:srgbClr val="FFFF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71F147-11F8-4BE2-98A3-F84F2154F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" b="23180"/>
          <a:stretch/>
        </p:blipFill>
        <p:spPr>
          <a:xfrm>
            <a:off x="2208209" y="3429000"/>
            <a:ext cx="3473575" cy="30166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41994-8972-40CF-983C-5BC76CE1636A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FFFFFF"/>
                </a:solidFill>
              </a:rPr>
              <a:t>Энергоэффективный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сельский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дом</a:t>
            </a:r>
            <a:r>
              <a:rPr lang="en-US" sz="2400" dirty="0">
                <a:solidFill>
                  <a:srgbClr val="FFFFFF"/>
                </a:solidFill>
              </a:rPr>
              <a:t> с </a:t>
            </a:r>
            <a:r>
              <a:rPr lang="en-US" sz="2400" dirty="0" err="1">
                <a:solidFill>
                  <a:srgbClr val="FFFFFF"/>
                </a:solidFill>
              </a:rPr>
              <a:t>использованием</a:t>
            </a:r>
            <a:r>
              <a:rPr lang="ru-RU" sz="2400" dirty="0">
                <a:solidFill>
                  <a:srgbClr val="FFFFFF"/>
                </a:solidFill>
              </a:rPr>
              <a:t> комплекса установок </a:t>
            </a:r>
            <a:r>
              <a:rPr lang="en-US" sz="2400" dirty="0">
                <a:solidFill>
                  <a:srgbClr val="FFFFFF"/>
                </a:solidFill>
              </a:rPr>
              <a:t> ВИЭ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55017A3-C852-4D56-9318-DD65825A7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18724" r="24277" b="40326"/>
          <a:stretch>
            <a:fillRect/>
          </a:stretch>
        </p:blipFill>
        <p:spPr bwMode="auto">
          <a:xfrm>
            <a:off x="14487" y="305755"/>
            <a:ext cx="8014832" cy="28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716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E4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8E70B-A821-4FA2-B868-77239FC0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3048000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Ректор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УрФУ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А.И.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Матерн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(2009 г.)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вручает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профессору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кафедры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д.т.н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В.И.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Велькину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диплом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Национальной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экологической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премии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им</a:t>
            </a:r>
            <a: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 В. И. </a:t>
            </a:r>
            <a:r>
              <a:rPr lang="en-US" sz="2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Вернадского</a:t>
            </a:r>
            <a:endParaRPr lang="en-US" sz="2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2936B-4EEA-4830-AB50-CD35C3C051C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933" y="1041539"/>
            <a:ext cx="7347537" cy="47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8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3DC57-892B-44A7-8D74-155F66E8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67"/>
            <a:ext cx="12192000" cy="744836"/>
          </a:xfr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Низкоскоростная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ветроэнергетическая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установка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«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Ветроток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УрФУ</a:t>
            </a:r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79174-AFD0-42B7-AC75-2ADCE00496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8196"/>
            <a:ext cx="12222949" cy="3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80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27" y="365125"/>
            <a:ext cx="11880273" cy="1325563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Установка для утилизации углеводородсодержащих отходов методом пиролиза «Реактор-2»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5" r="8025" b="13362"/>
          <a:stretch>
            <a:fillRect/>
          </a:stretch>
        </p:blipFill>
        <p:spPr bwMode="auto">
          <a:xfrm>
            <a:off x="561109" y="1828801"/>
            <a:ext cx="4870427" cy="326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12000" r="2757" b="9778"/>
          <a:stretch>
            <a:fillRect/>
          </a:stretch>
        </p:blipFill>
        <p:spPr bwMode="auto">
          <a:xfrm>
            <a:off x="6096000" y="1768948"/>
            <a:ext cx="5427797" cy="332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3495"/>
            <a:ext cx="10515600" cy="765192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ПТУ ЭЛТА 30 кВт в работе на стенде </a:t>
            </a:r>
            <a:r>
              <a:rPr lang="ru-RU" b="1" dirty="0" err="1">
                <a:solidFill>
                  <a:schemeClr val="bg1"/>
                </a:solidFill>
              </a:rPr>
              <a:t>УрФУ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7560" t="9760" r="23695" b="20000"/>
          <a:stretch>
            <a:fillRect/>
          </a:stretch>
        </p:blipFill>
        <p:spPr bwMode="auto">
          <a:xfrm>
            <a:off x="5927725" y="1460355"/>
            <a:ext cx="6264275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" descr="F:\Элта\20180116_123301.jpg"/>
          <p:cNvPicPr>
            <a:picLocks noChangeAspect="1" noChangeArrowheads="1"/>
          </p:cNvPicPr>
          <p:nvPr/>
        </p:nvPicPr>
        <p:blipFill>
          <a:blip r:embed="rId3" cstate="print"/>
          <a:srcRect l="24905" t="30473" r="23286" b="3612"/>
          <a:stretch>
            <a:fillRect/>
          </a:stretch>
        </p:blipFill>
        <p:spPr bwMode="auto">
          <a:xfrm>
            <a:off x="385329" y="1489508"/>
            <a:ext cx="5282226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3367"/>
            <a:ext cx="10515600" cy="808068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Котельная </a:t>
            </a:r>
            <a:r>
              <a:rPr lang="ru-RU" b="1" dirty="0" err="1">
                <a:solidFill>
                  <a:schemeClr val="bg1"/>
                </a:solidFill>
              </a:rPr>
              <a:t>УрФУ</a:t>
            </a:r>
            <a:r>
              <a:rPr lang="ru-RU" b="1" dirty="0">
                <a:solidFill>
                  <a:schemeClr val="bg1"/>
                </a:solidFill>
              </a:rPr>
              <a:t> с 2005 по 2022 гг.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74577" t="23419" r="5232" b="55241"/>
          <a:stretch>
            <a:fillRect/>
          </a:stretch>
        </p:blipFill>
        <p:spPr bwMode="auto">
          <a:xfrm>
            <a:off x="1381992" y="1517072"/>
            <a:ext cx="4290724" cy="468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55304" y="222855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ТГ 0,75/6,3Р13/2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4717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Биогазовая установка БГУ 100 (</a:t>
            </a:r>
            <a:r>
              <a:rPr lang="ru-RU" b="1" dirty="0" err="1">
                <a:solidFill>
                  <a:schemeClr val="bg1"/>
                </a:solidFill>
              </a:rPr>
              <a:t>УрФУ</a:t>
            </a:r>
            <a:r>
              <a:rPr lang="ru-RU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7778" r="9259"/>
          <a:stretch/>
        </p:blipFill>
        <p:spPr>
          <a:xfrm>
            <a:off x="3200400" y="2346960"/>
            <a:ext cx="8458200" cy="451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0" y="1704109"/>
            <a:ext cx="3138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ru-RU" b="1" dirty="0">
                <a:ea typeface="굴림" pitchFamily="34" charset="-127"/>
              </a:rPr>
              <a:t>С 2013 года специалисты кафедры «Атомные станции и возобновляемые источники энергии» </a:t>
            </a:r>
            <a:r>
              <a:rPr lang="ru-RU" b="1" dirty="0" err="1">
                <a:ea typeface="굴림" pitchFamily="34" charset="-127"/>
              </a:rPr>
              <a:t>УрФУ</a:t>
            </a:r>
            <a:r>
              <a:rPr lang="ru-RU" b="1" dirty="0">
                <a:ea typeface="굴림" pitchFamily="34" charset="-127"/>
              </a:rPr>
              <a:t> им. Б.Н. Ельцина совместно с коммерческими партнерами реализуют проект создания </a:t>
            </a:r>
            <a:r>
              <a:rPr lang="ru-RU" b="1" dirty="0" err="1">
                <a:ea typeface="굴림" pitchFamily="34" charset="-127"/>
              </a:rPr>
              <a:t>климатонезависимой</a:t>
            </a:r>
            <a:r>
              <a:rPr lang="ru-RU" b="1" dirty="0">
                <a:ea typeface="굴림" pitchFamily="34" charset="-127"/>
              </a:rPr>
              <a:t> высокопроизводительной </a:t>
            </a:r>
            <a:r>
              <a:rPr lang="ru-RU" b="1" dirty="0" err="1">
                <a:ea typeface="굴림" pitchFamily="34" charset="-127"/>
              </a:rPr>
              <a:t>биогазовой</a:t>
            </a:r>
            <a:r>
              <a:rPr lang="ru-RU" b="1" dirty="0">
                <a:ea typeface="굴림" pitchFamily="34" charset="-127"/>
              </a:rPr>
              <a:t> установки. </a:t>
            </a:r>
          </a:p>
          <a:p>
            <a:pPr marL="342900" lvl="0" indent="-342900" algn="just">
              <a:buFont typeface="Wingdings" panose="05000000000000000000" pitchFamily="2" charset="2"/>
              <a:buChar char="q"/>
            </a:pPr>
            <a:r>
              <a:rPr lang="ru-RU" b="1" dirty="0">
                <a:ea typeface="굴림" pitchFamily="34" charset="-127"/>
              </a:rPr>
              <a:t>Результат на сегодняшний день – действующая технология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517"/>
            <a:ext cx="12001500" cy="1222046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Бифилярный теплообменник + рециркуляция жидкой фазы = всепогодность</a:t>
            </a:r>
          </a:p>
        </p:txBody>
      </p:sp>
      <p:pic>
        <p:nvPicPr>
          <p:cNvPr id="3" name="Picture 2" descr="E:\_Виталя_\рабстол\на конкурс Гильдия М\теплообменни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447800"/>
            <a:ext cx="8497887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FE62A-4E00-48E7-AAE1-D70B946BB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ru-RU" b="1" dirty="0">
                <a:solidFill>
                  <a:srgbClr val="FFFFFF"/>
                </a:solidFill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21A85-9625-42B6-8D32-D24F2CF20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Многолетний опыт подготовки в Уральском федеральном университете инженерных кадров для исследований и разработок возобновляемых источников энергии показал высокую эффективность использования в образовательном процессе экспериментальных исследований и проектно-конструкторской работы студентов.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</a:rPr>
              <a:t>Созданный научно-исследовательский задел позволяет развернуть молодежную лабораторию, объединяющую </a:t>
            </a:r>
            <a:r>
              <a:rPr lang="ru-RU" sz="2400" b="1">
                <a:solidFill>
                  <a:srgbClr val="C00000"/>
                </a:solidFill>
              </a:rPr>
              <a:t>опытных сотрудников и </a:t>
            </a:r>
            <a:r>
              <a:rPr lang="ru-RU" sz="2400" b="1" dirty="0">
                <a:solidFill>
                  <a:srgbClr val="C00000"/>
                </a:solidFill>
              </a:rPr>
              <a:t>молодых специалистов в области ядерной, возобновляемой и нетрадиционной энергетики.</a:t>
            </a:r>
          </a:p>
        </p:txBody>
      </p:sp>
    </p:spTree>
    <p:extLst>
      <p:ext uri="{BB962C8B-B14F-4D97-AF65-F5344CB8AC3E}">
        <p14:creationId xmlns:p14="http://schemas.microsoft.com/office/powerpoint/2010/main" val="4044300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0" y="2492897"/>
            <a:ext cx="263961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ТУЧКОВ 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Андрей Михайлович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канд.техн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</p:txBody>
      </p:sp>
      <p:sp>
        <p:nvSpPr>
          <p:cNvPr id="65541" name="Text Box 9"/>
          <p:cNvSpPr txBox="1">
            <a:spLocks noChangeArrowheads="1"/>
          </p:cNvSpPr>
          <p:nvPr/>
        </p:nvSpPr>
        <p:spPr bwMode="auto">
          <a:xfrm>
            <a:off x="2255573" y="5517233"/>
            <a:ext cx="2400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НЕМИХИН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Юрий Евгеньевич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Старший преподаватель</a:t>
            </a:r>
          </a:p>
        </p:txBody>
      </p:sp>
      <p:sp>
        <p:nvSpPr>
          <p:cNvPr id="65542" name="Text Box 11"/>
          <p:cNvSpPr txBox="1">
            <a:spLocks noChangeArrowheads="1"/>
          </p:cNvSpPr>
          <p:nvPr/>
        </p:nvSpPr>
        <p:spPr bwMode="auto">
          <a:xfrm>
            <a:off x="4175787" y="5517232"/>
            <a:ext cx="273668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АКИФЬЕВА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Наталья Николаевна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Старший преподаватель</a:t>
            </a:r>
          </a:p>
        </p:txBody>
      </p:sp>
      <p:sp>
        <p:nvSpPr>
          <p:cNvPr id="65543" name="Text Box 13"/>
          <p:cNvSpPr txBox="1">
            <a:spLocks noChangeArrowheads="1"/>
          </p:cNvSpPr>
          <p:nvPr/>
        </p:nvSpPr>
        <p:spPr bwMode="auto">
          <a:xfrm>
            <a:off x="6960096" y="2420888"/>
            <a:ext cx="24962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ПОПОВ 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Александр Ильич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</p:txBody>
      </p:sp>
      <p:pic>
        <p:nvPicPr>
          <p:cNvPr id="65548" name="Picture 18" descr="Бельт 1"/>
          <p:cNvPicPr>
            <a:picLocks noChangeAspect="1" noChangeArrowheads="1"/>
          </p:cNvPicPr>
          <p:nvPr/>
        </p:nvPicPr>
        <p:blipFill>
          <a:blip r:embed="rId2" cstate="print"/>
          <a:srcRect t="19075" r="10777"/>
          <a:stretch>
            <a:fillRect/>
          </a:stretch>
        </p:blipFill>
        <p:spPr bwMode="auto">
          <a:xfrm>
            <a:off x="9747849" y="271040"/>
            <a:ext cx="1515896" cy="200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9" name="Text Box 19"/>
          <p:cNvSpPr txBox="1">
            <a:spLocks noChangeArrowheads="1"/>
          </p:cNvSpPr>
          <p:nvPr/>
        </p:nvSpPr>
        <p:spPr bwMode="auto">
          <a:xfrm>
            <a:off x="9406467" y="2348881"/>
            <a:ext cx="27855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 i="1" dirty="0">
                <a:latin typeface="Times New Roman" pitchFamily="18" charset="0"/>
              </a:rPr>
              <a:t>БЕЛЬТЮКОВ</a:t>
            </a:r>
          </a:p>
          <a:p>
            <a:r>
              <a:rPr lang="ru-RU" sz="1200" b="1" i="1" dirty="0">
                <a:latin typeface="Times New Roman" pitchFamily="18" charset="0"/>
              </a:rPr>
              <a:t>Александр Иванович</a:t>
            </a:r>
          </a:p>
          <a:p>
            <a:r>
              <a:rPr lang="ru-RU" sz="1200" i="1" dirty="0">
                <a:latin typeface="Times New Roman" pitchFamily="18" charset="0"/>
              </a:rPr>
              <a:t>Доцент, </a:t>
            </a:r>
            <a:r>
              <a:rPr lang="ru-RU" sz="1200" i="1" dirty="0" err="1">
                <a:latin typeface="Times New Roman" pitchFamily="18" charset="0"/>
              </a:rPr>
              <a:t>канд.техн</a:t>
            </a:r>
            <a:r>
              <a:rPr lang="ru-RU" sz="1200" i="1" dirty="0">
                <a:latin typeface="Times New Roman" pitchFamily="18" charset="0"/>
              </a:rPr>
              <a:t>. наук</a:t>
            </a:r>
          </a:p>
        </p:txBody>
      </p:sp>
      <p:pic>
        <p:nvPicPr>
          <p:cNvPr id="65550" name="Picture 3"/>
          <p:cNvPicPr>
            <a:picLocks noChangeAspect="1" noChangeArrowheads="1"/>
          </p:cNvPicPr>
          <p:nvPr/>
        </p:nvPicPr>
        <p:blipFill>
          <a:blip r:embed="rId3" cstate="print"/>
          <a:srcRect l="38660" t="18082" r="38660" b="22279"/>
          <a:stretch>
            <a:fillRect/>
          </a:stretch>
        </p:blipFill>
        <p:spPr bwMode="auto">
          <a:xfrm>
            <a:off x="353683" y="188640"/>
            <a:ext cx="163891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4" descr="Немихин3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 l="16795" r="18307"/>
          <a:stretch>
            <a:fillRect/>
          </a:stretch>
        </p:blipFill>
        <p:spPr bwMode="auto">
          <a:xfrm>
            <a:off x="2255573" y="3356993"/>
            <a:ext cx="1639771" cy="18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21" descr="S2020100"/>
          <p:cNvPicPr>
            <a:picLocks noChangeAspect="1" noChangeArrowheads="1"/>
          </p:cNvPicPr>
          <p:nvPr/>
        </p:nvPicPr>
        <p:blipFill>
          <a:blip r:embed="rId5" cstate="print"/>
          <a:srcRect l="21095" t="14286" r="21198"/>
          <a:stretch>
            <a:fillRect/>
          </a:stretch>
        </p:blipFill>
        <p:spPr bwMode="auto">
          <a:xfrm>
            <a:off x="4477109" y="3356992"/>
            <a:ext cx="1766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20" descr="DSC00090"/>
          <p:cNvPicPr>
            <a:picLocks noChangeAspect="1" noChangeArrowheads="1"/>
          </p:cNvPicPr>
          <p:nvPr/>
        </p:nvPicPr>
        <p:blipFill>
          <a:blip r:embed="rId6" cstate="print"/>
          <a:srcRect l="33401" t="16177" r="29815" b="12988"/>
          <a:stretch>
            <a:fillRect/>
          </a:stretch>
        </p:blipFill>
        <p:spPr bwMode="auto">
          <a:xfrm>
            <a:off x="7109517" y="260648"/>
            <a:ext cx="165581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6"/>
          <p:cNvPicPr>
            <a:picLocks noChangeAspect="1" noChangeArrowheads="1"/>
          </p:cNvPicPr>
          <p:nvPr/>
        </p:nvPicPr>
        <p:blipFill>
          <a:blip r:embed="rId7" cstate="print"/>
          <a:srcRect l="45120" t="39999" r="45903" b="39000"/>
          <a:stretch>
            <a:fillRect/>
          </a:stretch>
        </p:blipFill>
        <p:spPr bwMode="auto">
          <a:xfrm>
            <a:off x="2735628" y="188640"/>
            <a:ext cx="153617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351584" y="2492897"/>
            <a:ext cx="2496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БЕГАЛОВ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Владимир Анатольевич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канд.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техн.наук</a:t>
            </a:r>
            <a:endParaRPr lang="ru-RU" dirty="0"/>
          </a:p>
        </p:txBody>
      </p:sp>
      <p:pic>
        <p:nvPicPr>
          <p:cNvPr id="65557" name="Picture 21" descr="F:\КАЭ\Фото КАЭ\ППС и УВП\Макаров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51717" y="3356992"/>
            <a:ext cx="1489679" cy="1944216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8400256" y="5373217"/>
            <a:ext cx="21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МАКАРОВ 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Эдуард Петрович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576054" y="5445225"/>
            <a:ext cx="2208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КЛИМОВА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Виктория Андреевна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Старший преподаватель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364182" y="2503869"/>
            <a:ext cx="2543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МАТВЕЕВ</a:t>
            </a:r>
          </a:p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Андрей Валентинович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 Доцент, 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8223" y="250109"/>
            <a:ext cx="1655810" cy="21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54483" y="3284984"/>
            <a:ext cx="148967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 descr="F:\КАЭ\Фото КАЭ\Аспиранты\Рамиль.jpg"/>
          <p:cNvPicPr>
            <a:picLocks noChangeAspect="1" noChangeArrowheads="1"/>
          </p:cNvPicPr>
          <p:nvPr/>
        </p:nvPicPr>
        <p:blipFill>
          <a:blip r:embed="rId11" cstate="print"/>
          <a:srcRect l="26375" t="15744" r="26375" b="37006"/>
          <a:stretch>
            <a:fillRect/>
          </a:stretch>
        </p:blipFill>
        <p:spPr bwMode="auto">
          <a:xfrm>
            <a:off x="10619117" y="3356992"/>
            <a:ext cx="1572883" cy="194421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0463808" y="5373216"/>
            <a:ext cx="17281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ШАРИПОВ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Рамиль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Нуриханович</a:t>
            </a:r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Старший преподаватель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9"/>
          <p:cNvSpPr txBox="1">
            <a:spLocks noChangeArrowheads="1"/>
          </p:cNvSpPr>
          <p:nvPr/>
        </p:nvSpPr>
        <p:spPr bwMode="auto">
          <a:xfrm>
            <a:off x="4079776" y="5517233"/>
            <a:ext cx="240026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Эфраим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Бонах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Агьекум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Инженер- исследователь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89" name="Text Box 16"/>
          <p:cNvSpPr txBox="1">
            <a:spLocks noChangeArrowheads="1"/>
          </p:cNvSpPr>
          <p:nvPr/>
        </p:nvSpPr>
        <p:spPr bwMode="auto">
          <a:xfrm>
            <a:off x="0" y="5589241"/>
            <a:ext cx="196754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Карем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Махмоуд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Инженер- исследователь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  <a:p>
            <a:endParaRPr lang="ru-RU" dirty="0"/>
          </a:p>
        </p:txBody>
      </p:sp>
      <p:sp>
        <p:nvSpPr>
          <p:cNvPr id="67591" name="Text Box 19"/>
          <p:cNvSpPr txBox="1">
            <a:spLocks noChangeArrowheads="1"/>
          </p:cNvSpPr>
          <p:nvPr/>
        </p:nvSpPr>
        <p:spPr bwMode="auto">
          <a:xfrm>
            <a:off x="431800" y="2708276"/>
            <a:ext cx="316865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200" i="1" dirty="0"/>
          </a:p>
          <a:p>
            <a:endParaRPr lang="ru-RU" sz="1400" i="1" dirty="0">
              <a:latin typeface="Times New Roman" pitchFamily="18" charset="0"/>
            </a:endParaRPr>
          </a:p>
        </p:txBody>
      </p:sp>
      <p:pic>
        <p:nvPicPr>
          <p:cNvPr id="14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90680" y="3539904"/>
            <a:ext cx="2088232" cy="1722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3438" r="6980" b="5033"/>
          <a:stretch>
            <a:fillRect/>
          </a:stretch>
        </p:blipFill>
        <p:spPr>
          <a:xfrm>
            <a:off x="6480043" y="3356992"/>
            <a:ext cx="1440160" cy="20882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84032" y="5517233"/>
            <a:ext cx="240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Сеепана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ПравеенКумар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Инженер- исследователь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к.т.н.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597" name="AutoShape 13" descr="https://mail.urfu.ru/owa/service.svc/s/GetFileAttachment?id=AAMkAGU1OGNmMDhjLWI0ZDctNGFjMy04ZGM5LTI0NzAzZDAxMTQ2NQBGAAAAAACtuHnhhJKvSrXWOoXWiXyvBwATSLbz7PTKTa999sjy2WKwAAAAAAENAAD5PFSex1kcSpC9mW24FNvyAAB3ahZpAAABEgAQACJtvc8s76JIg1hFW4YYW58%3D&amp;X-OWA-CANARY=k3G4i0xqLk64BfwDv-qk7lAY1wa3h9kI1YaV-spRiJhcnEiRveK7vGvrL70aPrk2X_rmQFE_Bws.&amp;isImagePreview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9" name="AutoShape 15" descr="https://mail.urfu.ru/owa/service.svc/s/GetFileAttachment?id=AAMkAGU1OGNmMDhjLWI0ZDctNGFjMy04ZGM5LTI0NzAzZDAxMTQ2NQBGAAAAAACtuHnhhJKvSrXWOoXWiXyvBwATSLbz7PTKTa999sjy2WKwAAAAAAENAAD5PFSex1kcSpC9mW24FNvyAAB3ahZpAAABEgAQACJtvc8s76JIg1hFW4YYW58%3D&amp;X-OWA-CANARY=k3G4i0xqLk64BfwDv-qk7lAY1wa3h9kI1YaV-spRiJhcnEiRveK7vGvrL70aPrk2X_rmQFE_Bws.&amp;isImagePreview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601" name="AutoShape 17" descr="https://mail.urfu.ru/owa/service.svc/s/GetFileAttachment?id=AAMkAGU1OGNmMDhjLWI0ZDctNGFjMy04ZGM5LTI0NzAzZDAxMTQ2NQBGAAAAAACtuHnhhJKvSrXWOoXWiXyvBwATSLbz7PTKTa999sjy2WKwAAAAAAENAAD5PFSex1kcSpC9mW24FNvyAAB3ahZpAAABEgAQACJtvc8s76JIg1hFW4YYW58%3D&amp;X-OWA-CANARY=k3G4i0xqLk64BfwDv-qk7lAY1wa3h9kI1YaV-spRiJhcnEiRveK7vGvrL70aPrk2X_rmQFE_Bws.&amp;isImagePreview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603" name="AutoShape 19" descr="https://mail.urfu.ru/owa/service.svc/s/GetFileAttachment?id=AAMkAGU1OGNmMDhjLWI0ZDctNGFjMy04ZGM5LTI0NzAzZDAxMTQ2NQBGAAAAAACtuHnhhJKvSrXWOoXWiXyvBwATSLbz7PTKTa999sjy2WKwAAAAAAENAAD5PFSex1kcSpC9mW24FNvyAAB3ahZpAAABEgAQACJtvc8s76JIg1hFW4YYW58%3D&amp;X-OWA-CANARY=k3G4i0xqLk64BfwDv-qk7lAY1wa3h9kI1YaV-spRiJhcnEiRveK7vGvrL70aPrk2X_rmQFE_Bws.&amp;isImagePreview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605" name="Picture 21" descr="F:\КАЭ\Фото КАЭ\Аспиранты\Карем.jpg"/>
          <p:cNvPicPr>
            <a:picLocks noChangeAspect="1" noChangeArrowheads="1"/>
          </p:cNvPicPr>
          <p:nvPr/>
        </p:nvPicPr>
        <p:blipFill>
          <a:blip r:embed="rId5" cstate="print"/>
          <a:srcRect l="38975" t="15744" r="24800" b="44094"/>
          <a:stretch>
            <a:fillRect/>
          </a:stretch>
        </p:blipFill>
        <p:spPr bwMode="auto">
          <a:xfrm>
            <a:off x="327804" y="3394561"/>
            <a:ext cx="1543728" cy="2128932"/>
          </a:xfrm>
          <a:prstGeom prst="rect">
            <a:avLst/>
          </a:prstGeom>
          <a:noFill/>
        </p:spPr>
      </p:pic>
      <p:pic>
        <p:nvPicPr>
          <p:cNvPr id="67607" name="Picture 23" descr="F:\КАЭ\Фото КАЭ\Аспиранты\Насир.jpg"/>
          <p:cNvPicPr>
            <a:picLocks noChangeAspect="1" noChangeArrowheads="1"/>
          </p:cNvPicPr>
          <p:nvPr/>
        </p:nvPicPr>
        <p:blipFill>
          <a:blip r:embed="rId6" cstate="print"/>
          <a:srcRect l="37400" t="25194" r="31100" b="40550"/>
          <a:stretch>
            <a:fillRect/>
          </a:stretch>
        </p:blipFill>
        <p:spPr bwMode="auto">
          <a:xfrm>
            <a:off x="2447594" y="3382197"/>
            <a:ext cx="1536171" cy="2088231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2159563" y="5517233"/>
            <a:ext cx="2112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Насир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Тофик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Алван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Доцент, 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</p:txBody>
      </p:sp>
      <p:pic>
        <p:nvPicPr>
          <p:cNvPr id="67609" name="Picture 25" descr="F:\КАЭ\Фото КАЭ\Аспиранты\Исмаил.jpg"/>
          <p:cNvPicPr>
            <a:picLocks noChangeAspect="1" noChangeArrowheads="1"/>
          </p:cNvPicPr>
          <p:nvPr/>
        </p:nvPicPr>
        <p:blipFill>
          <a:blip r:embed="rId7" cstate="print"/>
          <a:srcRect l="26375" t="26375" r="35825" b="33463"/>
          <a:stretch>
            <a:fillRect/>
          </a:stretch>
        </p:blipFill>
        <p:spPr bwMode="auto">
          <a:xfrm>
            <a:off x="8400257" y="3356992"/>
            <a:ext cx="1536170" cy="208823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8688288" y="5517233"/>
            <a:ext cx="18242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Исмаил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Хосейн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Инженер- исследователь</a:t>
            </a: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кандидат </a:t>
            </a:r>
            <a:r>
              <a:rPr lang="ru-RU" sz="1200" i="1" dirty="0" err="1"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. наук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611" name="Picture 27" descr="F:\КАЭ\Фото КАЭ\Аспиранты\Касим.jpg"/>
          <p:cNvPicPr>
            <a:picLocks noChangeAspect="1" noChangeArrowheads="1"/>
          </p:cNvPicPr>
          <p:nvPr/>
        </p:nvPicPr>
        <p:blipFill>
          <a:blip r:embed="rId8" cstate="print"/>
          <a:srcRect l="34250" t="22831" r="38975" b="48819"/>
          <a:stretch>
            <a:fillRect/>
          </a:stretch>
        </p:blipFill>
        <p:spPr bwMode="auto">
          <a:xfrm>
            <a:off x="10392139" y="3356992"/>
            <a:ext cx="1293894" cy="1944216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10392139" y="5445225"/>
            <a:ext cx="1799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Махмуд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Касим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Инженер-исследователь, к.т.н.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613" name="Picture 29" descr="Ahmed Torky Jailany"/>
          <p:cNvPicPr>
            <a:picLocks noChangeAspect="1" noChangeArrowheads="1"/>
          </p:cNvPicPr>
          <p:nvPr/>
        </p:nvPicPr>
        <p:blipFill>
          <a:blip r:embed="rId9" cstate="print"/>
          <a:srcRect l="19110" r="14005"/>
          <a:stretch>
            <a:fillRect/>
          </a:stretch>
        </p:blipFill>
        <p:spPr bwMode="auto">
          <a:xfrm>
            <a:off x="3791744" y="362446"/>
            <a:ext cx="1920213" cy="2201666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3503712" y="2636913"/>
            <a:ext cx="2639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latin typeface="Times New Roman" pitchFamily="18" charset="0"/>
              </a:rPr>
              <a:t>Доктор Ахмед </a:t>
            </a:r>
            <a:r>
              <a:rPr lang="ru-RU" sz="1200" b="1" i="1" dirty="0" err="1">
                <a:latin typeface="Times New Roman" pitchFamily="18" charset="0"/>
              </a:rPr>
              <a:t>Торки</a:t>
            </a:r>
            <a:r>
              <a:rPr lang="ru-RU" sz="1200" b="1" i="1" dirty="0">
                <a:latin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</a:rPr>
              <a:t>Джелайни</a:t>
            </a:r>
            <a:r>
              <a:rPr lang="ru-RU" sz="1200" i="1" dirty="0">
                <a:latin typeface="Times New Roman" pitchFamily="18" charset="0"/>
              </a:rPr>
              <a:t>,</a:t>
            </a:r>
          </a:p>
          <a:p>
            <a:r>
              <a:rPr lang="ru-RU" sz="1200" i="1" dirty="0">
                <a:latin typeface="Times New Roman" pitchFamily="18" charset="0"/>
              </a:rPr>
              <a:t> Исследователь- </a:t>
            </a:r>
            <a:r>
              <a:rPr lang="ru-RU" sz="1200" i="1" dirty="0" err="1">
                <a:latin typeface="Times New Roman" pitchFamily="18" charset="0"/>
              </a:rPr>
              <a:t>постдок</a:t>
            </a:r>
            <a:endParaRPr lang="ru-RU" sz="1200" i="1" dirty="0">
              <a:latin typeface="Times New Roman" pitchFamily="18" charset="0"/>
            </a:endParaRPr>
          </a:p>
        </p:txBody>
      </p:sp>
      <p:pic>
        <p:nvPicPr>
          <p:cNvPr id="29" name="Рисунок 28" descr="C:\Users\User\Desktop\статья\4lMY_HW2UVk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t="13884" b="14739"/>
          <a:stretch>
            <a:fillRect/>
          </a:stretch>
        </p:blipFill>
        <p:spPr bwMode="auto">
          <a:xfrm>
            <a:off x="7152118" y="476672"/>
            <a:ext cx="2262997" cy="20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Прямоугольник 29"/>
          <p:cNvSpPr/>
          <p:nvPr/>
        </p:nvSpPr>
        <p:spPr>
          <a:xfrm>
            <a:off x="6960096" y="2564905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Парвиз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Times New Roman" pitchFamily="18" charset="0"/>
                <a:cs typeface="Times New Roman" pitchFamily="18" charset="0"/>
              </a:rPr>
              <a:t>Шарипов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Аспирант</a:t>
            </a:r>
            <a:endParaRPr lang="ru-RU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DA069-E952-4183-A9AF-25999307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581396" cy="11695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/>
              <a:t>Научно-исследовательская</a:t>
            </a:r>
            <a:r>
              <a:rPr lang="en-US" sz="3400" dirty="0"/>
              <a:t> </a:t>
            </a:r>
            <a:r>
              <a:rPr lang="en-US" sz="4000" b="1" dirty="0" err="1"/>
              <a:t>работа</a:t>
            </a:r>
            <a:endParaRPr lang="en-US" sz="3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2FCE3-E0C1-4684-8604-C92CB185FC8C}"/>
              </a:ext>
            </a:extLst>
          </p:cNvPr>
          <p:cNvSpPr txBox="1"/>
          <p:nvPr/>
        </p:nvSpPr>
        <p:spPr>
          <a:xfrm>
            <a:off x="1055715" y="2508105"/>
            <a:ext cx="5040285" cy="3632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Выполнено</a:t>
            </a:r>
            <a:r>
              <a:rPr lang="en-US" sz="2000" dirty="0"/>
              <a:t> </a:t>
            </a:r>
            <a:r>
              <a:rPr lang="en-US" sz="2000" dirty="0" err="1"/>
              <a:t>более</a:t>
            </a:r>
            <a:r>
              <a:rPr lang="en-US" sz="2000" dirty="0"/>
              <a:t> 50 </a:t>
            </a:r>
            <a:r>
              <a:rPr lang="en-US" sz="2000" dirty="0" err="1"/>
              <a:t>научно-исследовательских</a:t>
            </a:r>
            <a:r>
              <a:rPr lang="en-US" sz="2000" dirty="0"/>
              <a:t> </a:t>
            </a:r>
            <a:r>
              <a:rPr lang="en-US" sz="2000" dirty="0" err="1"/>
              <a:t>проектов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результатам</a:t>
            </a:r>
            <a:r>
              <a:rPr lang="en-US" sz="2000" dirty="0"/>
              <a:t> </a:t>
            </a:r>
            <a:r>
              <a:rPr lang="en-US" sz="2000" dirty="0" err="1"/>
              <a:t>исследований</a:t>
            </a:r>
            <a:r>
              <a:rPr lang="en-US" sz="2000" dirty="0"/>
              <a:t> </a:t>
            </a:r>
            <a:r>
              <a:rPr lang="en-US" sz="2000" dirty="0" err="1"/>
              <a:t>было</a:t>
            </a:r>
            <a:r>
              <a:rPr lang="en-US" sz="2000" dirty="0"/>
              <a:t> </a:t>
            </a:r>
            <a:r>
              <a:rPr lang="en-US" sz="2000" dirty="0" err="1"/>
              <a:t>подготовлено</a:t>
            </a:r>
            <a:r>
              <a:rPr lang="en-US" sz="2000" dirty="0"/>
              <a:t> 7</a:t>
            </a:r>
            <a:r>
              <a:rPr lang="ru-RU" sz="2000" dirty="0"/>
              <a:t>9</a:t>
            </a:r>
            <a:r>
              <a:rPr lang="en-US" sz="2000" dirty="0"/>
              <a:t> </a:t>
            </a:r>
            <a:r>
              <a:rPr lang="en-US" sz="2000" dirty="0" err="1"/>
              <a:t>диссертационных</a:t>
            </a:r>
            <a:r>
              <a:rPr lang="en-US" sz="2000" dirty="0"/>
              <a:t> </a:t>
            </a:r>
            <a:r>
              <a:rPr lang="en-US" sz="2000" dirty="0" err="1"/>
              <a:t>работ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соискание</a:t>
            </a:r>
            <a:r>
              <a:rPr lang="en-US" sz="2000" dirty="0"/>
              <a:t> </a:t>
            </a:r>
            <a:r>
              <a:rPr lang="en-US" sz="2000" dirty="0" err="1"/>
              <a:t>степеней</a:t>
            </a:r>
            <a:r>
              <a:rPr lang="en-US" sz="2000" dirty="0"/>
              <a:t> </a:t>
            </a:r>
            <a:r>
              <a:rPr lang="en-US" sz="2000" dirty="0" err="1"/>
              <a:t>кандидатов</a:t>
            </a:r>
            <a:r>
              <a:rPr lang="en-US" sz="2000" dirty="0"/>
              <a:t> (1</a:t>
            </a:r>
            <a:r>
              <a:rPr lang="ru-RU" sz="2000" dirty="0"/>
              <a:t>2</a:t>
            </a:r>
            <a:r>
              <a:rPr lang="en-US" sz="2000" dirty="0"/>
              <a:t>) и </a:t>
            </a:r>
            <a:r>
              <a:rPr lang="en-US" sz="2000" dirty="0" err="1"/>
              <a:t>магистров</a:t>
            </a:r>
            <a:r>
              <a:rPr lang="en-US" sz="2000" dirty="0"/>
              <a:t> (67) </a:t>
            </a:r>
            <a:r>
              <a:rPr lang="en-US" sz="2000" dirty="0" err="1"/>
              <a:t>наук</a:t>
            </a:r>
            <a:r>
              <a:rPr lang="en-US" sz="2000" dirty="0"/>
              <a:t>. </a:t>
            </a:r>
            <a:r>
              <a:rPr lang="en-US" sz="2000" dirty="0" err="1"/>
              <a:t>Опубликовано</a:t>
            </a:r>
            <a:r>
              <a:rPr lang="en-US" sz="2000" dirty="0"/>
              <a:t> </a:t>
            </a:r>
            <a:r>
              <a:rPr lang="en-US" sz="2000" dirty="0" err="1"/>
              <a:t>более</a:t>
            </a:r>
            <a:r>
              <a:rPr lang="en-US" sz="2000" dirty="0"/>
              <a:t> 500 </a:t>
            </a:r>
            <a:r>
              <a:rPr lang="en-US" sz="2000" dirty="0" err="1"/>
              <a:t>статей</a:t>
            </a:r>
            <a:r>
              <a:rPr lang="en-US" sz="2000" dirty="0"/>
              <a:t> в </a:t>
            </a:r>
            <a:r>
              <a:rPr lang="en-US" sz="2000" dirty="0" err="1"/>
              <a:t>российских</a:t>
            </a:r>
            <a:r>
              <a:rPr lang="en-US" sz="2000" dirty="0"/>
              <a:t> и </a:t>
            </a:r>
            <a:r>
              <a:rPr lang="en-US" sz="2000" dirty="0" err="1"/>
              <a:t>зарубежных</a:t>
            </a:r>
            <a:r>
              <a:rPr lang="en-US" sz="2000" dirty="0"/>
              <a:t> </a:t>
            </a:r>
            <a:r>
              <a:rPr lang="en-US" sz="2000" dirty="0" err="1"/>
              <a:t>журналах</a:t>
            </a:r>
            <a:r>
              <a:rPr lang="en-US" sz="2000" dirty="0"/>
              <a:t> и </a:t>
            </a:r>
            <a:r>
              <a:rPr lang="en-US" sz="2000" dirty="0" err="1"/>
              <a:t>трудах</a:t>
            </a:r>
            <a:r>
              <a:rPr lang="en-US" sz="2000" dirty="0"/>
              <a:t> </a:t>
            </a:r>
            <a:r>
              <a:rPr lang="en-US" sz="2000" dirty="0" err="1"/>
              <a:t>конференций</a:t>
            </a:r>
            <a:r>
              <a:rPr lang="en-US" sz="2000" dirty="0"/>
              <a:t>. </a:t>
            </a:r>
            <a:r>
              <a:rPr lang="en-US" sz="2000" dirty="0" err="1"/>
              <a:t>Получено</a:t>
            </a:r>
            <a:r>
              <a:rPr lang="en-US" sz="2000" dirty="0"/>
              <a:t> </a:t>
            </a:r>
            <a:r>
              <a:rPr lang="en-US" sz="2000" dirty="0" err="1"/>
              <a:t>более</a:t>
            </a:r>
            <a:r>
              <a:rPr lang="en-US" sz="2000" dirty="0"/>
              <a:t> 120 </a:t>
            </a:r>
            <a:r>
              <a:rPr lang="en-US" sz="2000" dirty="0" err="1"/>
              <a:t>патентов</a:t>
            </a:r>
            <a:r>
              <a:rPr lang="en-US" sz="2000" dirty="0"/>
              <a:t> РФ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изобретения</a:t>
            </a:r>
            <a:r>
              <a:rPr lang="en-US" sz="2000" dirty="0"/>
              <a:t>, </a:t>
            </a:r>
            <a:r>
              <a:rPr lang="en-US" sz="2000" dirty="0" err="1"/>
              <a:t>полезные</a:t>
            </a:r>
            <a:r>
              <a:rPr lang="en-US" sz="2000" dirty="0"/>
              <a:t> </a:t>
            </a:r>
            <a:r>
              <a:rPr lang="en-US" sz="2000" dirty="0" err="1"/>
              <a:t>модели</a:t>
            </a:r>
            <a:r>
              <a:rPr lang="en-US" sz="2000" dirty="0"/>
              <a:t> и </a:t>
            </a:r>
            <a:r>
              <a:rPr lang="en-US" sz="2000" dirty="0" err="1"/>
              <a:t>программы</a:t>
            </a:r>
            <a:r>
              <a:rPr lang="en-US" sz="2000" dirty="0"/>
              <a:t> </a:t>
            </a:r>
            <a:r>
              <a:rPr lang="en-US" sz="2000" dirty="0" err="1"/>
              <a:t>для</a:t>
            </a:r>
            <a:r>
              <a:rPr lang="en-US" sz="2000" dirty="0"/>
              <a:t> ЭВМ.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F30CCA-CE33-495F-8CFA-D03D32F0FE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39163" y="774285"/>
            <a:ext cx="4004127" cy="25811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57531D-7893-481F-8A70-C30A950D51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6667" y="3576479"/>
            <a:ext cx="4389120" cy="25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45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CF619-368A-4B6C-A604-F223C0BC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ru-RU" b="1" dirty="0"/>
              <a:t>Учебно- методическая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632113-D221-4CE5-80BF-C7B803A06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027" y="1472334"/>
            <a:ext cx="10515600" cy="4351338"/>
          </a:xfrm>
        </p:spPr>
        <p:txBody>
          <a:bodyPr/>
          <a:lstStyle/>
          <a:p>
            <a:r>
              <a:rPr lang="ru-RU" dirty="0"/>
              <a:t>Сотрудниками и преподавателями кафедры было разработано свыше 50 учебников, учебных и методических пособий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28605" t="14182" r="48581" b="28485"/>
          <a:stretch>
            <a:fillRect/>
          </a:stretch>
        </p:blipFill>
        <p:spPr bwMode="auto">
          <a:xfrm>
            <a:off x="649525" y="2358737"/>
            <a:ext cx="2047773" cy="289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:\Users\Нина\Pictures\978-5-7996-3264-9_2021_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991" y="2919648"/>
            <a:ext cx="1870455" cy="2766947"/>
          </a:xfrm>
          <a:prstGeom prst="rect">
            <a:avLst/>
          </a:prstGeom>
          <a:noFill/>
        </p:spPr>
      </p:pic>
      <p:pic>
        <p:nvPicPr>
          <p:cNvPr id="6" name="Рисунок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0247" y="3138055"/>
            <a:ext cx="5817740" cy="300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0869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86FC2-16F6-4025-BF42-30A0AE52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387728"/>
            <a:ext cx="3505495" cy="1233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Количество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подготовленных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специалистов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BBAE9-C13B-4E80-ACBC-8CAB9720F85B}"/>
              </a:ext>
            </a:extLst>
          </p:cNvPr>
          <p:cNvSpPr txBox="1"/>
          <p:nvPr/>
        </p:nvSpPr>
        <p:spPr>
          <a:xfrm>
            <a:off x="484214" y="1687901"/>
            <a:ext cx="3670211" cy="49458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Особое</a:t>
            </a:r>
            <a:r>
              <a:rPr lang="en-US" dirty="0"/>
              <a:t> </a:t>
            </a:r>
            <a:r>
              <a:rPr lang="en-US" dirty="0" err="1"/>
              <a:t>значение</a:t>
            </a:r>
            <a:r>
              <a:rPr lang="en-US" dirty="0"/>
              <a:t> </a:t>
            </a:r>
            <a:r>
              <a:rPr lang="en-US" dirty="0" err="1"/>
              <a:t>имеет</a:t>
            </a:r>
            <a:r>
              <a:rPr lang="en-US" dirty="0"/>
              <a:t> </a:t>
            </a:r>
            <a:r>
              <a:rPr lang="en-US" dirty="0" err="1"/>
              <a:t>подготовка</a:t>
            </a:r>
            <a:r>
              <a:rPr lang="en-US" dirty="0"/>
              <a:t> </a:t>
            </a:r>
            <a:r>
              <a:rPr lang="en-US" dirty="0" err="1"/>
              <a:t>специалистов</a:t>
            </a:r>
            <a:r>
              <a:rPr lang="en-US" dirty="0"/>
              <a:t> </a:t>
            </a:r>
            <a:r>
              <a:rPr lang="en-US" dirty="0" err="1"/>
              <a:t>по</a:t>
            </a:r>
            <a:r>
              <a:rPr lang="en-US" dirty="0"/>
              <a:t> ВИЭ </a:t>
            </a:r>
            <a:r>
              <a:rPr lang="en-US" dirty="0" err="1"/>
              <a:t>высшей</a:t>
            </a:r>
            <a:r>
              <a:rPr lang="en-US" dirty="0"/>
              <a:t> </a:t>
            </a:r>
            <a:r>
              <a:rPr lang="en-US" dirty="0" err="1"/>
              <a:t>квалификации</a:t>
            </a:r>
            <a:r>
              <a:rPr lang="en-US" dirty="0"/>
              <a:t>- </a:t>
            </a:r>
            <a:r>
              <a:rPr lang="en-US" dirty="0" err="1"/>
              <a:t>кандидатов</a:t>
            </a:r>
            <a:r>
              <a:rPr lang="en-US" dirty="0"/>
              <a:t> и </a:t>
            </a:r>
            <a:r>
              <a:rPr lang="en-US" dirty="0" err="1"/>
              <a:t>докторов</a:t>
            </a:r>
            <a:r>
              <a:rPr lang="en-US" dirty="0"/>
              <a:t> </a:t>
            </a:r>
            <a:r>
              <a:rPr lang="en-US" dirty="0" err="1"/>
              <a:t>наук</a:t>
            </a:r>
            <a:r>
              <a:rPr lang="en-US" dirty="0"/>
              <a:t>.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последние</a:t>
            </a:r>
            <a:r>
              <a:rPr lang="en-US" dirty="0"/>
              <a:t> </a:t>
            </a:r>
            <a:r>
              <a:rPr lang="en-US" dirty="0" err="1"/>
              <a:t>годы</a:t>
            </a:r>
            <a:r>
              <a:rPr lang="en-US" dirty="0"/>
              <a:t> </a:t>
            </a:r>
            <a:r>
              <a:rPr lang="en-US" dirty="0" err="1"/>
              <a:t>выпускниками</a:t>
            </a:r>
            <a:r>
              <a:rPr lang="en-US" dirty="0"/>
              <a:t> </a:t>
            </a:r>
            <a:r>
              <a:rPr lang="en-US" dirty="0" err="1"/>
              <a:t>кафедры</a:t>
            </a:r>
            <a:r>
              <a:rPr lang="en-US" dirty="0"/>
              <a:t> </a:t>
            </a:r>
            <a:r>
              <a:rPr lang="en-US" dirty="0" err="1"/>
              <a:t>защищен</a:t>
            </a:r>
            <a:r>
              <a:rPr lang="ru-RU" dirty="0"/>
              <a:t>о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</a:rPr>
              <a:t>2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докторск</a:t>
            </a:r>
            <a:r>
              <a:rPr lang="ru-RU" b="1" dirty="0">
                <a:solidFill>
                  <a:srgbClr val="C00000"/>
                </a:solidFill>
              </a:rPr>
              <a:t>их </a:t>
            </a:r>
            <a:r>
              <a:rPr lang="en-US" b="1" dirty="0">
                <a:solidFill>
                  <a:srgbClr val="C00000"/>
                </a:solidFill>
              </a:rPr>
              <a:t>и </a:t>
            </a:r>
            <a:r>
              <a:rPr lang="ru-RU" b="1" dirty="0">
                <a:solidFill>
                  <a:srgbClr val="C00000"/>
                </a:solidFill>
              </a:rPr>
              <a:t>15 </a:t>
            </a:r>
            <a:r>
              <a:rPr lang="en-US" b="1" dirty="0" err="1">
                <a:solidFill>
                  <a:srgbClr val="C00000"/>
                </a:solidFill>
              </a:rPr>
              <a:t>кандидатских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диссертаций</a:t>
            </a:r>
            <a:r>
              <a:rPr lang="en-US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Велькин</a:t>
            </a:r>
            <a:r>
              <a:rPr lang="en-US" dirty="0"/>
              <a:t> В.И.(2018), </a:t>
            </a:r>
            <a:r>
              <a:rPr lang="ru-RU" dirty="0" err="1"/>
              <a:t>Ташлыков</a:t>
            </a:r>
            <a:r>
              <a:rPr lang="ru-RU" dirty="0"/>
              <a:t> О.Л. (2022),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Ефимова</a:t>
            </a:r>
            <a:r>
              <a:rPr lang="en-US" dirty="0"/>
              <a:t> А.В.(2006), </a:t>
            </a:r>
            <a:r>
              <a:rPr lang="en-US" dirty="0" err="1"/>
              <a:t>Матвеев</a:t>
            </a:r>
            <a:r>
              <a:rPr lang="en-US" dirty="0"/>
              <a:t> А.В. (2008), </a:t>
            </a:r>
            <a:r>
              <a:rPr lang="en-US" dirty="0" err="1"/>
              <a:t>Стариков</a:t>
            </a:r>
            <a:r>
              <a:rPr lang="en-US" dirty="0"/>
              <a:t> Е.В.(2010), </a:t>
            </a:r>
            <a:r>
              <a:rPr lang="en-US" dirty="0" err="1"/>
              <a:t>Кисельников</a:t>
            </a:r>
            <a:r>
              <a:rPr lang="en-US" dirty="0"/>
              <a:t> А.Ю.(2010), </a:t>
            </a:r>
            <a:r>
              <a:rPr lang="en-US" dirty="0" err="1"/>
              <a:t>Худякова</a:t>
            </a:r>
            <a:r>
              <a:rPr lang="en-US" dirty="0"/>
              <a:t> Г.И.(2015),   </a:t>
            </a:r>
            <a:r>
              <a:rPr lang="en-US" dirty="0" err="1"/>
              <a:t>Сироткин</a:t>
            </a:r>
            <a:r>
              <a:rPr lang="en-US" dirty="0"/>
              <a:t> Е.А.(2019), </a:t>
            </a:r>
            <a:r>
              <a:rPr lang="en-US" dirty="0" err="1"/>
              <a:t>Аль-Акрам</a:t>
            </a:r>
            <a:r>
              <a:rPr lang="en-US" dirty="0"/>
              <a:t> </a:t>
            </a:r>
            <a:r>
              <a:rPr lang="en-US" dirty="0" err="1"/>
              <a:t>Хамзах</a:t>
            </a:r>
            <a:r>
              <a:rPr lang="en-US" dirty="0"/>
              <a:t> </a:t>
            </a:r>
            <a:r>
              <a:rPr lang="en-US" dirty="0" err="1"/>
              <a:t>Абед</a:t>
            </a:r>
            <a:r>
              <a:rPr lang="en-US" dirty="0"/>
              <a:t> (2020),</a:t>
            </a:r>
            <a:endParaRPr lang="ru-RU" dirty="0"/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err="1"/>
              <a:t>Никитин</a:t>
            </a:r>
            <a:r>
              <a:rPr lang="en-US" dirty="0"/>
              <a:t> А.Д.(2020), </a:t>
            </a:r>
            <a:endParaRPr lang="ru-RU" dirty="0"/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Алхарбави</a:t>
            </a:r>
            <a:r>
              <a:rPr lang="en-US" dirty="0"/>
              <a:t> </a:t>
            </a:r>
            <a:r>
              <a:rPr lang="en-US" dirty="0" err="1"/>
              <a:t>Насир</a:t>
            </a:r>
            <a:r>
              <a:rPr lang="en-US" dirty="0"/>
              <a:t> (2021)</a:t>
            </a:r>
            <a:r>
              <a:rPr lang="ru-RU" dirty="0"/>
              <a:t> Ирак(</a:t>
            </a:r>
            <a:r>
              <a:rPr lang="en-US" dirty="0"/>
              <a:t>, </a:t>
            </a:r>
            <a:endParaRPr lang="ru-RU" dirty="0"/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Шароварова</a:t>
            </a:r>
            <a:r>
              <a:rPr lang="en-US" dirty="0"/>
              <a:t> Е. П.(2021), </a:t>
            </a:r>
            <a:endParaRPr lang="ru-RU" dirty="0"/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Хоссейн</a:t>
            </a:r>
            <a:r>
              <a:rPr lang="en-US" dirty="0"/>
              <a:t> </a:t>
            </a:r>
            <a:r>
              <a:rPr lang="en-US" dirty="0" err="1"/>
              <a:t>Исмаил</a:t>
            </a:r>
            <a:r>
              <a:rPr lang="en-US" dirty="0"/>
              <a:t> (2021</a:t>
            </a:r>
            <a:r>
              <a:rPr lang="ru-RU" dirty="0"/>
              <a:t>, Бангладеш)</a:t>
            </a:r>
            <a:r>
              <a:rPr lang="en-US" dirty="0"/>
              <a:t>).</a:t>
            </a:r>
            <a:endParaRPr lang="ru-RU" dirty="0"/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ru-RU" dirty="0" err="1"/>
              <a:t>Агьекум</a:t>
            </a:r>
            <a:r>
              <a:rPr lang="ru-RU" dirty="0"/>
              <a:t> Бонах (2022) (Гана),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ru-RU" dirty="0"/>
              <a:t>Карем </a:t>
            </a:r>
            <a:r>
              <a:rPr lang="ru-RU" dirty="0" err="1"/>
              <a:t>Габер</a:t>
            </a:r>
            <a:r>
              <a:rPr lang="ru-RU" dirty="0"/>
              <a:t> (2022) Египет,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</a:pPr>
            <a:r>
              <a:rPr lang="ru-RU" dirty="0" err="1"/>
              <a:t>Сипана</a:t>
            </a:r>
            <a:r>
              <a:rPr lang="ru-RU" dirty="0"/>
              <a:t> </a:t>
            </a:r>
            <a:r>
              <a:rPr lang="ru-RU" dirty="0" err="1"/>
              <a:t>Правинкумар</a:t>
            </a:r>
            <a:r>
              <a:rPr lang="ru-RU" dirty="0"/>
              <a:t> (2023) Индия), Мухамед Касим (2023) Ирак).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0DD109-E7B8-408B-BAE0-19B45F4B5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5862" y="1621577"/>
            <a:ext cx="6019331" cy="3611599"/>
          </a:xfrm>
          <a:prstGeom prst="rect">
            <a:avLst/>
          </a:prstGeom>
          <a:effectLst/>
        </p:spPr>
      </p:pic>
      <p:sp>
        <p:nvSpPr>
          <p:cNvPr id="7" name="TextBox 6"/>
          <p:cNvSpPr txBox="1"/>
          <p:nvPr/>
        </p:nvSpPr>
        <p:spPr>
          <a:xfrm>
            <a:off x="5943600" y="904009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Выпуск дипломированных специалистов</a:t>
            </a:r>
          </a:p>
        </p:txBody>
      </p:sp>
    </p:spTree>
    <p:extLst>
      <p:ext uri="{BB962C8B-B14F-4D97-AF65-F5344CB8AC3E}">
        <p14:creationId xmlns:p14="http://schemas.microsoft.com/office/powerpoint/2010/main" val="1493672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21BA0-4FF9-4DEA-ABBC-7F677C70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32" y="287883"/>
            <a:ext cx="3808268" cy="1166844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chemeClr val="bg1"/>
                </a:solidFill>
              </a:rPr>
              <a:t>Развитие экспериментально- стендовой базы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D6C706E-282D-F99B-9D6C-348D63B49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92668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6" descr="S20205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72021" y="4956464"/>
            <a:ext cx="2133215" cy="1599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9534" y="3364083"/>
            <a:ext cx="2265650" cy="138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A4C1F84-7DCE-481A-910D-CDD37ED34DE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60757"/>
          <a:stretch>
            <a:fillRect/>
          </a:stretch>
        </p:blipFill>
        <p:spPr>
          <a:xfrm>
            <a:off x="1288473" y="1844921"/>
            <a:ext cx="2161309" cy="1466625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3797334">
            <a:off x="3915381" y="1187784"/>
            <a:ext cx="672231" cy="15606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3797334">
            <a:off x="4109344" y="2514357"/>
            <a:ext cx="672231" cy="15606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3797334">
            <a:off x="4140516" y="4311984"/>
            <a:ext cx="672231" cy="1560613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369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1275</Words>
  <Application>Microsoft Office PowerPoint</Application>
  <PresentationFormat>Широкоэкранный</PresentationFormat>
  <Paragraphs>155</Paragraphs>
  <Slides>39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Тема Office</vt:lpstr>
      <vt:lpstr>Document</vt:lpstr>
      <vt:lpstr>НАУЧНЫЙ И КАДРОВЫЙ ЗАДЕЛ ДЛЯ СОЗДАНИЯ МОЛОДЕЖНОЙ ЛАБОРАТОРИИ  В ОБЛАСТИ ТОЛЕРАНТНОЙ ЭНЕРГЕТИКИ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Научно-исследовательская работа</vt:lpstr>
      <vt:lpstr>Учебно- методическая работа</vt:lpstr>
      <vt:lpstr>Количество подготовленных специалистов </vt:lpstr>
      <vt:lpstr>Развитие экспериментально- стендовой базы</vt:lpstr>
      <vt:lpstr>Гибридная теплогенерирующая установка</vt:lpstr>
      <vt:lpstr>Монтаж солнечных коллекторов на жилом доме</vt:lpstr>
      <vt:lpstr>Монтаж солнечных концентраторов и ФЭП</vt:lpstr>
      <vt:lpstr>Вертикально-осевая и шнековая ветроэнергетические установки ООО «Вертикаль» и НПО «Автоматика»</vt:lpstr>
      <vt:lpstr> Солнечные опреснительные установки а - сорбции воды из воздуха;  б - солнечного испарения;  в - солнечного парообразования </vt:lpstr>
      <vt:lpstr>Система солнечной дистилляции топливного этанола (а), малая биогазовая установка (б) и гибридная теплонаносная станция (в)</vt:lpstr>
      <vt:lpstr>Представление текущей информации по действующим установкам (а), студенты за монтажом технологической системы (б)</vt:lpstr>
      <vt:lpstr>Основные установки и измеряемые параметры, вошедшие в состав системы</vt:lpstr>
      <vt:lpstr>Презентация PowerPoint</vt:lpstr>
      <vt:lpstr>Презентация PowerPoint</vt:lpstr>
      <vt:lpstr>Удельная мощность поступления солнечной радиации для летнего и зимнего месяцев </vt:lpstr>
      <vt:lpstr>Мощность тестовой ФЭС по часам суток </vt:lpstr>
      <vt:lpstr>Схема комбинированной системы обеспечения тепловой энергией потребителей с использованием солнечных коллекторов</vt:lpstr>
      <vt:lpstr>СИСТЕМА ОБЕСПЕЧЕНИЯ ТЕПЛОВОЙ ЭНЕРГИЕЙ С ИСПОЛЬЗОВАНИЕМ СОЛНЕЧНЫХ КОЛЛЕКТОРОВ И ТЕПЛОВОГО НАСОСА</vt:lpstr>
      <vt:lpstr>Студенческие олимпиады и конференции</vt:lpstr>
      <vt:lpstr>Внедрение результатов исследований и разработок</vt:lpstr>
      <vt:lpstr>Губернатор Свердловской области Э.Э. Россель (2006 г.) на испытаниях системы солнечного энергоснабжения аппарата искусственной вентиляции легких «Фаза-21»</vt:lpstr>
      <vt:lpstr>Разработана программа и реализовано 5 проектов сооружения малых ГЭС на ГТС Свердловской области</vt:lpstr>
      <vt:lpstr>Презентация PowerPoint</vt:lpstr>
      <vt:lpstr>Наладка системы солнечного ГВС в Таджикистане с использованием солнечных коллекторов Каменск-Уральского металлургического завода</vt:lpstr>
      <vt:lpstr>Профессора Данилов Н.И. и Щеклеин С.Е. передают 201 военной базе в Таджикистане солнечные коллекторы, произведенные КУМЗ </vt:lpstr>
      <vt:lpstr>Презентация PowerPoint</vt:lpstr>
      <vt:lpstr>Ректор УрФУ А.И. Матерн (2009 г.) вручает профессору кафедры, д.т.н. В.И. Велькину диплом Национальной экологической премии им. В. И. Вернадского</vt:lpstr>
      <vt:lpstr>Низкоскоростная ветроэнергетическая установка «Ветроток- УрФУ»</vt:lpstr>
      <vt:lpstr>Установка для утилизации углеводородсодержащих отходов методом пиролиза «Реактор-2»</vt:lpstr>
      <vt:lpstr>ПТУ ЭЛТА 30 кВт в работе на стенде УрФУ</vt:lpstr>
      <vt:lpstr>Котельная УрФУ с 2005 по 2022 гг.</vt:lpstr>
      <vt:lpstr>Биогазовая установка БГУ 100 (УрФУ)</vt:lpstr>
      <vt:lpstr>Бифилярный теплообменник + рециркуляция жидкой фазы = всепогодность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УрФУ ПО ПОДГОТОВКЕ СПЕЦИАЛИСТОВ, НАУЧНЫМ ИССЛЕДОВАНИЯМ И РАЗВИТИЮ СТЕНДОВОЙ БАЗЫ В ОБЛАСТИ ВИЭ</dc:title>
  <dc:creator>Сергей Щеклеин</dc:creator>
  <cp:lastModifiedBy>ВЛАДИМИР ВЕЛЬКИН</cp:lastModifiedBy>
  <cp:revision>38</cp:revision>
  <dcterms:created xsi:type="dcterms:W3CDTF">2022-03-12T03:51:19Z</dcterms:created>
  <dcterms:modified xsi:type="dcterms:W3CDTF">2023-07-27T06:47:03Z</dcterms:modified>
</cp:coreProperties>
</file>