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3" r:id="rId4"/>
    <p:sldId id="264" r:id="rId5"/>
    <p:sldId id="270" r:id="rId6"/>
    <p:sldId id="265" r:id="rId7"/>
    <p:sldId id="266" r:id="rId8"/>
    <p:sldId id="267" r:id="rId9"/>
    <p:sldId id="268" r:id="rId10"/>
    <p:sldId id="269" r:id="rId11"/>
    <p:sldId id="26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ей Р." initials="П" lastIdx="1" clrIdx="0">
    <p:extLst>
      <p:ext uri="{19B8F6BF-5375-455C-9EA6-DF929625EA0E}">
        <p15:presenceInfo xmlns:p15="http://schemas.microsoft.com/office/powerpoint/2012/main" userId="Алексей Р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00"/>
    <a:srgbClr val="99FF33"/>
    <a:srgbClr val="FF7C80"/>
    <a:srgbClr val="FF9900"/>
    <a:srgbClr val="FFFF00"/>
    <a:srgbClr val="FFCC00"/>
    <a:srgbClr val="FF5050"/>
    <a:srgbClr val="00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32" autoAdjust="0"/>
    <p:restoredTop sz="94249" autoAdjust="0"/>
  </p:normalViewPr>
  <p:slideViewPr>
    <p:cSldViewPr snapToGrid="0">
      <p:cViewPr varScale="1">
        <p:scale>
          <a:sx n="84" d="100"/>
          <a:sy n="84" d="100"/>
        </p:scale>
        <p:origin x="474" y="96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1;&#1080;&#1089;&#1090;%20Microsoft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70895002937056"/>
          <c:y val="5.2943487339530741E-2"/>
          <c:w val="0.84057393052259166"/>
          <c:h val="0.81430913954738005"/>
        </c:manualLayout>
      </c:layout>
      <c:lineChart>
        <c:grouping val="standard"/>
        <c:varyColors val="0"/>
        <c:ser>
          <c:idx val="1"/>
          <c:order val="0"/>
          <c:tx>
            <c:v>Горизонтальная расположение</c:v>
          </c:tx>
          <c:spPr>
            <a:ln w="38100" cap="rnd" cmpd="sng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38100">
                <a:solidFill>
                  <a:srgbClr val="FF0000"/>
                </a:solidFill>
              </a:ln>
              <a:effectLst/>
            </c:spPr>
          </c:marker>
          <c:val>
            <c:numRef>
              <c:f>Лист1!$B$1:$B$12</c:f>
              <c:numCache>
                <c:formatCode>General</c:formatCode>
                <c:ptCount val="12"/>
                <c:pt idx="0">
                  <c:v>19.459999999999997</c:v>
                </c:pt>
                <c:pt idx="1">
                  <c:v>42.260000000000005</c:v>
                </c:pt>
                <c:pt idx="2">
                  <c:v>91.460000000000008</c:v>
                </c:pt>
                <c:pt idx="3">
                  <c:v>129.55000000000001</c:v>
                </c:pt>
                <c:pt idx="4">
                  <c:v>161.23999999999998</c:v>
                </c:pt>
                <c:pt idx="5">
                  <c:v>169.02</c:v>
                </c:pt>
                <c:pt idx="6">
                  <c:v>166.52</c:v>
                </c:pt>
                <c:pt idx="7">
                  <c:v>130.1</c:v>
                </c:pt>
                <c:pt idx="8">
                  <c:v>80.900000000000006</c:v>
                </c:pt>
                <c:pt idx="9">
                  <c:v>41.42</c:v>
                </c:pt>
                <c:pt idx="10">
                  <c:v>20.57</c:v>
                </c:pt>
                <c:pt idx="11">
                  <c:v>13.62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D1-47A6-B2E5-5D6CF3D26107}"/>
            </c:ext>
          </c:extLst>
        </c:ser>
        <c:ser>
          <c:idx val="2"/>
          <c:order val="1"/>
          <c:tx>
            <c:v>Вертикальное расположение</c:v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0070C0"/>
              </a:solidFill>
              <a:ln w="38100">
                <a:solidFill>
                  <a:srgbClr val="0070C0"/>
                </a:solidFill>
              </a:ln>
              <a:effectLst/>
            </c:spPr>
          </c:marker>
          <c:val>
            <c:numRef>
              <c:f>Лист1!$C$1:$C$12</c:f>
              <c:numCache>
                <c:formatCode>General</c:formatCode>
                <c:ptCount val="12"/>
                <c:pt idx="0">
                  <c:v>85.75</c:v>
                </c:pt>
                <c:pt idx="1">
                  <c:v>109.45</c:v>
                </c:pt>
                <c:pt idx="2">
                  <c:v>141.01</c:v>
                </c:pt>
                <c:pt idx="3">
                  <c:v>103.91000000000001</c:v>
                </c:pt>
                <c:pt idx="4">
                  <c:v>83.710000000000008</c:v>
                </c:pt>
                <c:pt idx="5">
                  <c:v>78.959999999999994</c:v>
                </c:pt>
                <c:pt idx="6">
                  <c:v>81.709999999999994</c:v>
                </c:pt>
                <c:pt idx="7">
                  <c:v>82.61999999999999</c:v>
                </c:pt>
                <c:pt idx="8">
                  <c:v>76.47</c:v>
                </c:pt>
                <c:pt idx="9">
                  <c:v>72.040000000000006</c:v>
                </c:pt>
                <c:pt idx="10">
                  <c:v>68.27</c:v>
                </c:pt>
                <c:pt idx="11">
                  <c:v>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D1-47A6-B2E5-5D6CF3D26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1515008"/>
        <c:axId val="291537280"/>
      </c:lineChart>
      <c:catAx>
        <c:axId val="291515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91537280"/>
        <c:crosses val="autoZero"/>
        <c:auto val="1"/>
        <c:lblAlgn val="ctr"/>
        <c:lblOffset val="100"/>
        <c:noMultiLvlLbl val="0"/>
      </c:catAx>
      <c:valAx>
        <c:axId val="29153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ru-RU" sz="1400" b="0" i="0" u="none" strike="noStrike" baseline="0">
                    <a:solidFill>
                      <a:schemeClr val="tx1"/>
                    </a:solidFill>
                    <a:effectLst/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кВт·ч/(м</a:t>
                </a:r>
                <a:r>
                  <a:rPr lang="ru-RU" sz="1400" b="0" i="0" u="none" strike="noStrike" baseline="30000">
                    <a:solidFill>
                      <a:schemeClr val="tx1"/>
                    </a:solidFill>
                    <a:effectLst/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sz="1400" b="0" i="0" u="none" strike="noStrike" baseline="0">
                    <a:solidFill>
                      <a:schemeClr val="tx1"/>
                    </a:solidFill>
                    <a:effectLst/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·мес)</a:t>
                </a:r>
                <a:endParaRPr lang="ru-RU" sz="140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1.72488141440276E-2"/>
              <c:y val="0.2445715734357532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9151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"/>
          <c:y val="0.79235772494079859"/>
          <c:w val="0.9"/>
          <c:h val="8.88526072767783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36601307189544"/>
          <c:y val="3.4970088198434654E-2"/>
          <c:w val="0.83331154684095843"/>
          <c:h val="0.84934128614694393"/>
        </c:manualLayout>
      </c:layout>
      <c:barChart>
        <c:barDir val="col"/>
        <c:grouping val="clustered"/>
        <c:varyColors val="0"/>
        <c:ser>
          <c:idx val="0"/>
          <c:order val="0"/>
          <c:tx>
            <c:v>1 год</c:v>
          </c:tx>
          <c:spPr>
            <a:solidFill>
              <a:srgbClr val="FF9933"/>
            </a:solidFill>
            <a:ln cap="rnd" cmpd="sng">
              <a:solidFill>
                <a:srgbClr val="C00000"/>
              </a:solidFill>
              <a:prstDash val="solid"/>
            </a:ln>
            <a:effectLst/>
          </c:spPr>
          <c:invertIfNegative val="0"/>
          <c:val>
            <c:numRef>
              <c:f>Лист1!$D$1:$D$12</c:f>
              <c:numCache>
                <c:formatCode>General</c:formatCode>
                <c:ptCount val="12"/>
                <c:pt idx="0">
                  <c:v>3827.8</c:v>
                </c:pt>
                <c:pt idx="1">
                  <c:v>4885.75</c:v>
                </c:pt>
                <c:pt idx="2">
                  <c:v>6294.56</c:v>
                </c:pt>
                <c:pt idx="3">
                  <c:v>4648.45</c:v>
                </c:pt>
                <c:pt idx="4">
                  <c:v>3736.74</c:v>
                </c:pt>
                <c:pt idx="5">
                  <c:v>3524.7</c:v>
                </c:pt>
                <c:pt idx="6">
                  <c:v>3647.46</c:v>
                </c:pt>
                <c:pt idx="7">
                  <c:v>3688.08</c:v>
                </c:pt>
                <c:pt idx="8">
                  <c:v>3413.55</c:v>
                </c:pt>
                <c:pt idx="9">
                  <c:v>3215.8</c:v>
                </c:pt>
                <c:pt idx="10">
                  <c:v>3047.51</c:v>
                </c:pt>
                <c:pt idx="11">
                  <c:v>3169.38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79-4FAF-8C07-87AAF3878F5E}"/>
            </c:ext>
          </c:extLst>
        </c:ser>
        <c:ser>
          <c:idx val="1"/>
          <c:order val="1"/>
          <c:tx>
            <c:v>10 лет</c:v>
          </c:tx>
          <c:spPr>
            <a:solidFill>
              <a:srgbClr val="FF9933">
                <a:alpha val="69804"/>
              </a:srgbClr>
            </a:solidFill>
            <a:ln>
              <a:solidFill>
                <a:srgbClr val="C00000"/>
              </a:solidFill>
            </a:ln>
            <a:effectLst/>
          </c:spPr>
          <c:invertIfNegative val="0"/>
          <c:val>
            <c:numRef>
              <c:f>Лист1!$G$1:$G$12</c:f>
              <c:numCache>
                <c:formatCode>General</c:formatCode>
                <c:ptCount val="12"/>
                <c:pt idx="0">
                  <c:v>3598.1346554999991</c:v>
                </c:pt>
                <c:pt idx="1">
                  <c:v>4592.6045253000002</c:v>
                </c:pt>
                <c:pt idx="2">
                  <c:v>5916.8859215400007</c:v>
                </c:pt>
                <c:pt idx="3">
                  <c:v>4360.1419481399998</c:v>
                </c:pt>
                <c:pt idx="4">
                  <c:v>3512.5347173399996</c:v>
                </c:pt>
                <c:pt idx="5">
                  <c:v>3313.2211358399995</c:v>
                </c:pt>
                <c:pt idx="6">
                  <c:v>3428.6132093399992</c:v>
                </c:pt>
                <c:pt idx="7">
                  <c:v>3466.7974954799993</c:v>
                </c:pt>
                <c:pt idx="8">
                  <c:v>3208.7388583799993</c:v>
                </c:pt>
                <c:pt idx="9">
                  <c:v>3022.8527181600002</c:v>
                </c:pt>
                <c:pt idx="10">
                  <c:v>2864.6606755799994</c:v>
                </c:pt>
                <c:pt idx="11">
                  <c:v>2979.2135340000004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79-4FAF-8C07-87AAF3878F5E}"/>
            </c:ext>
          </c:extLst>
        </c:ser>
        <c:ser>
          <c:idx val="2"/>
          <c:order val="2"/>
          <c:tx>
            <c:v>20 лет</c:v>
          </c:tx>
          <c:spPr>
            <a:solidFill>
              <a:srgbClr val="FF9933">
                <a:alpha val="40000"/>
              </a:srgbClr>
            </a:solidFill>
            <a:ln>
              <a:solidFill>
                <a:srgbClr val="C00000"/>
              </a:solidFill>
            </a:ln>
            <a:effectLst/>
          </c:spPr>
          <c:invertIfNegative val="0"/>
          <c:val>
            <c:numRef>
              <c:f>Лист1!$H$1:$H$12</c:f>
              <c:numCache>
                <c:formatCode>General</c:formatCode>
                <c:ptCount val="12"/>
                <c:pt idx="0">
                  <c:v>3368.4664859999993</c:v>
                </c:pt>
                <c:pt idx="1">
                  <c:v>4299.4595556000004</c:v>
                </c:pt>
                <c:pt idx="2">
                  <c:v>5539.2123520800005</c:v>
                </c:pt>
                <c:pt idx="3">
                  <c:v>4081.8350152800003</c:v>
                </c:pt>
                <c:pt idx="4">
                  <c:v>3288.3303736800003</c:v>
                </c:pt>
                <c:pt idx="5">
                  <c:v>3101.738935679999</c:v>
                </c:pt>
                <c:pt idx="6">
                  <c:v>3209.7655576799998</c:v>
                </c:pt>
                <c:pt idx="7">
                  <c:v>3245.5125489599995</c:v>
                </c:pt>
                <c:pt idx="8">
                  <c:v>3003.9257397599995</c:v>
                </c:pt>
                <c:pt idx="9">
                  <c:v>2829.9046723200004</c:v>
                </c:pt>
                <c:pt idx="10">
                  <c:v>2681.8099941599994</c:v>
                </c:pt>
                <c:pt idx="11">
                  <c:v>2789.050968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79-4FAF-8C07-87AAF3878F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axId val="291594624"/>
        <c:axId val="291596160"/>
      </c:barChart>
      <c:catAx>
        <c:axId val="291594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91596160"/>
        <c:crosses val="autoZero"/>
        <c:auto val="1"/>
        <c:lblAlgn val="ctr"/>
        <c:lblOffset val="100"/>
        <c:noMultiLvlLbl val="0"/>
      </c:catAx>
      <c:valAx>
        <c:axId val="291596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ru-RU" sz="1400" b="0" i="0" baseline="0">
                    <a:solidFill>
                      <a:sysClr val="windowText" lastClr="000000"/>
                    </a:solidFill>
                    <a:effectLst/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кВт·ч/мес</a:t>
                </a:r>
                <a:endParaRPr lang="ru-RU" sz="1400">
                  <a:solidFill>
                    <a:sysClr val="windowText" lastClr="000000"/>
                  </a:solidFill>
                  <a:effectLst/>
                  <a:latin typeface="Arial Narrow" panose="020B0606020202030204" pitchFamily="34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3.146561239948133E-3"/>
              <c:y val="0.3407277956963961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91594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018038592742756"/>
          <c:y val="0.10067089002685618"/>
          <c:w val="0.16370187854781126"/>
          <c:h val="0.22837057529970908"/>
        </c:manualLayout>
      </c:layout>
      <c:overlay val="0"/>
      <c:spPr>
        <a:solidFill>
          <a:schemeClr val="bg1"/>
        </a:solidFill>
        <a:ln>
          <a:solidFill>
            <a:schemeClr val="accent5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6A73D-91B6-49D5-AD58-1F8172B2CD37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59B06-E923-4B23-B02B-E9D59D6392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878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959B06-E923-4B23-B02B-E9D59D6392A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965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959B06-E923-4B23-B02B-E9D59D6392A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10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959B06-E923-4B23-B02B-E9D59D6392A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819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959B06-E923-4B23-B02B-E9D59D6392A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231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959B06-E923-4B23-B02B-E9D59D6392A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15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19AE-0A0D-4BDA-9556-3DB663AA4E2F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EAFF-4205-4818-9610-362A572D83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653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19AE-0A0D-4BDA-9556-3DB663AA4E2F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EAFF-4205-4818-9610-362A572D83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67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19AE-0A0D-4BDA-9556-3DB663AA4E2F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EAFF-4205-4818-9610-362A572D83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028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19AE-0A0D-4BDA-9556-3DB663AA4E2F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EAFF-4205-4818-9610-362A572D83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695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19AE-0A0D-4BDA-9556-3DB663AA4E2F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EAFF-4205-4818-9610-362A572D83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303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19AE-0A0D-4BDA-9556-3DB663AA4E2F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EAFF-4205-4818-9610-362A572D83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69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19AE-0A0D-4BDA-9556-3DB663AA4E2F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EAFF-4205-4818-9610-362A572D83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24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19AE-0A0D-4BDA-9556-3DB663AA4E2F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EAFF-4205-4818-9610-362A572D83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121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19AE-0A0D-4BDA-9556-3DB663AA4E2F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EAFF-4205-4818-9610-362A572D83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366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19AE-0A0D-4BDA-9556-3DB663AA4E2F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EAFF-4205-4818-9610-362A572D83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19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19AE-0A0D-4BDA-9556-3DB663AA4E2F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BEAFF-4205-4818-9610-362A572D83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857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419AE-0A0D-4BDA-9556-3DB663AA4E2F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BEAFF-4205-4818-9610-362A572D83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79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jpe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86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787" y="87089"/>
            <a:ext cx="1620000" cy="1038914"/>
          </a:xfrm>
          <a:prstGeom prst="rect">
            <a:avLst/>
          </a:prstGeom>
        </p:spPr>
      </p:pic>
      <p:sp>
        <p:nvSpPr>
          <p:cNvPr id="13" name="Заголовок 4"/>
          <p:cNvSpPr txBox="1">
            <a:spLocks/>
          </p:cNvSpPr>
          <p:nvPr/>
        </p:nvSpPr>
        <p:spPr>
          <a:xfrm>
            <a:off x="754380" y="2319772"/>
            <a:ext cx="10378440" cy="697132"/>
          </a:xfrm>
          <a:prstGeom prst="rect">
            <a:avLst/>
          </a:prstGeom>
        </p:spPr>
        <p:txBody>
          <a:bodyPr lIns="91433" tIns="45717" rIns="91433" bIns="45717" anchor="ctr"/>
          <a:lstStyle/>
          <a:p>
            <a:pPr algn="ctr">
              <a:spcBef>
                <a:spcPct val="0"/>
              </a:spcBef>
              <a:defRPr/>
            </a:pPr>
            <a:r>
              <a:rPr lang="ru-RU" sz="3600" b="1" cap="all" dirty="0">
                <a:solidFill>
                  <a:srgbClr val="8064A2">
                    <a:lumMod val="50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НАУЧНО-ИССЛЕДОВАТЕЛЬСКАЯ  Фасадная фотоэлектрическая система для здания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3600" b="1" cap="all" dirty="0">
                <a:solidFill>
                  <a:srgbClr val="8064A2">
                    <a:lumMod val="50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уральского энергетического института</a:t>
            </a:r>
          </a:p>
        </p:txBody>
      </p:sp>
      <p:sp>
        <p:nvSpPr>
          <p:cNvPr id="14" name="Заголовок 4"/>
          <p:cNvSpPr txBox="1">
            <a:spLocks/>
          </p:cNvSpPr>
          <p:nvPr/>
        </p:nvSpPr>
        <p:spPr>
          <a:xfrm>
            <a:off x="1523999" y="4278733"/>
            <a:ext cx="9143999" cy="981075"/>
          </a:xfrm>
          <a:prstGeom prst="rect">
            <a:avLst/>
          </a:prstGeom>
        </p:spPr>
        <p:txBody>
          <a:bodyPr lIns="91433" tIns="45717" rIns="91433" bIns="45717" anchor="ctr"/>
          <a:lstStyle/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2400" dirty="0">
                <a:latin typeface="Arial Narrow" panose="020B0606020202030204" pitchFamily="34" charset="0"/>
                <a:cs typeface="Arial" pitchFamily="34" charset="0"/>
              </a:rPr>
              <a:t>Руководитель                                                            к.т.н. Матвеев А.В,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2400" dirty="0">
                <a:latin typeface="Arial Narrow" panose="020B0606020202030204" pitchFamily="34" charset="0"/>
                <a:cs typeface="Arial" pitchFamily="34" charset="0"/>
              </a:rPr>
              <a:t>Научный руководитель                                            д.т.н. Велькин В. И.</a:t>
            </a:r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1524000" y="6038532"/>
            <a:ext cx="9143999" cy="738188"/>
          </a:xfrm>
          <a:prstGeom prst="rect">
            <a:avLst/>
          </a:prstGeom>
        </p:spPr>
        <p:txBody>
          <a:bodyPr lIns="91433" tIns="45717" rIns="91433" bIns="45717" anchor="ctr"/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24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Екатеринбург, 2022</a:t>
            </a: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1523998" y="1035592"/>
            <a:ext cx="9144000" cy="697132"/>
          </a:xfrm>
          <a:prstGeom prst="rect">
            <a:avLst/>
          </a:prstGeom>
        </p:spPr>
        <p:txBody>
          <a:bodyPr lIns="91433" tIns="45717" rIns="91433" bIns="45717" anchor="ctr"/>
          <a:lstStyle/>
          <a:p>
            <a:pPr algn="ctr">
              <a:spcBef>
                <a:spcPct val="0"/>
              </a:spcBef>
              <a:defRPr/>
            </a:pPr>
            <a:r>
              <a:rPr lang="ru-RU" sz="2000" b="1" cap="all" dirty="0">
                <a:solidFill>
                  <a:srgbClr val="8064A2">
                    <a:lumMod val="50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ПИЛОТНЫЙ Проект исследовательской установки НА ЗДАНИИ УРАЛЭНИН</a:t>
            </a:r>
          </a:p>
        </p:txBody>
      </p:sp>
      <p:sp>
        <p:nvSpPr>
          <p:cNvPr id="10" name="Заголовок 4">
            <a:extLst>
              <a:ext uri="{FF2B5EF4-FFF2-40B4-BE49-F238E27FC236}">
                <a16:creationId xmlns:a16="http://schemas.microsoft.com/office/drawing/2014/main" id="{4045D034-34CF-41E3-9BAE-BCFD234A3086}"/>
              </a:ext>
            </a:extLst>
          </p:cNvPr>
          <p:cNvSpPr txBox="1">
            <a:spLocks/>
          </p:cNvSpPr>
          <p:nvPr/>
        </p:nvSpPr>
        <p:spPr>
          <a:xfrm>
            <a:off x="0" y="14321"/>
            <a:ext cx="6096000" cy="697132"/>
          </a:xfrm>
          <a:prstGeom prst="rect">
            <a:avLst/>
          </a:prstGeom>
        </p:spPr>
        <p:txBody>
          <a:bodyPr lIns="91433" tIns="45717" rIns="91433" bIns="45717" anchor="ctr"/>
          <a:lstStyle/>
          <a:p>
            <a:pPr>
              <a:spcBef>
                <a:spcPct val="0"/>
              </a:spcBef>
              <a:defRPr/>
            </a:pPr>
            <a:r>
              <a:rPr lang="ru-RU" sz="1200" b="1" cap="all" dirty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Молодежная лаборатория кафедры Атомных станций и ВИЭ</a:t>
            </a:r>
          </a:p>
          <a:p>
            <a:pPr>
              <a:spcBef>
                <a:spcPct val="0"/>
              </a:spcBef>
              <a:defRPr/>
            </a:pPr>
            <a:r>
              <a:rPr lang="ru-RU" sz="1200" b="1" cap="all" dirty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«ЦЕНТР ЭКОЛОГИЧЕСКИ ТОЛЕРАНТНОЙ ЭНЕРГЕТИКИ НА ОСНОВЕ ЯДЕРНЫХ, ВОЗОБНОВЛЯЕМЫХ и НЕТРАДИЦИОННЫХ ИСТОЧНИКОВ ЭНЕРГИИ»</a:t>
            </a:r>
            <a:endParaRPr lang="ru-RU" sz="1600" b="1" cap="all" dirty="0">
              <a:solidFill>
                <a:schemeClr val="bg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065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86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787" y="87089"/>
            <a:ext cx="1620000" cy="10389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8"/>
            <a:ext cx="12192000" cy="112600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140293" y="241421"/>
            <a:ext cx="2743200" cy="365125"/>
          </a:xfrm>
        </p:spPr>
        <p:txBody>
          <a:bodyPr/>
          <a:lstStyle/>
          <a:p>
            <a:fld id="{070BEAFF-4205-4818-9610-362A572D833C}" type="slidenum">
              <a:rPr lang="ru-RU" sz="2400" b="1" smtClean="0">
                <a:solidFill>
                  <a:srgbClr val="7030A0"/>
                </a:solidFill>
                <a:latin typeface="Arial Narrow" panose="020B0606020202030204" pitchFamily="34" charset="0"/>
              </a:rPr>
              <a:pPr/>
              <a:t>10</a:t>
            </a:fld>
            <a:endParaRPr lang="ru-RU" sz="24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0" y="10690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cap="all" dirty="0">
                <a:solidFill>
                  <a:srgbClr val="8064A2">
                    <a:lumMod val="50000"/>
                  </a:srgbClr>
                </a:solidFill>
                <a:latin typeface="Arial Narrow" panose="020B0606020202030204" pitchFamily="34" charset="0"/>
              </a:rPr>
              <a:t>Ключевые аспекты фасадной фотоэлектрической системы</a:t>
            </a:r>
            <a:endParaRPr lang="en-US" sz="2400" b="1" cap="all" dirty="0">
              <a:solidFill>
                <a:srgbClr val="8064A2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Заголовок 4">
            <a:extLst>
              <a:ext uri="{FF2B5EF4-FFF2-40B4-BE49-F238E27FC236}">
                <a16:creationId xmlns:a16="http://schemas.microsoft.com/office/drawing/2014/main" id="{70668134-223B-47ED-A51C-C247FCA89AED}"/>
              </a:ext>
            </a:extLst>
          </p:cNvPr>
          <p:cNvSpPr txBox="1">
            <a:spLocks/>
          </p:cNvSpPr>
          <p:nvPr/>
        </p:nvSpPr>
        <p:spPr>
          <a:xfrm>
            <a:off x="0" y="14321"/>
            <a:ext cx="6096000" cy="697132"/>
          </a:xfrm>
          <a:prstGeom prst="rect">
            <a:avLst/>
          </a:prstGeom>
        </p:spPr>
        <p:txBody>
          <a:bodyPr lIns="91433" tIns="45717" rIns="91433" bIns="45717" anchor="ctr"/>
          <a:lstStyle/>
          <a:p>
            <a:pPr>
              <a:spcBef>
                <a:spcPct val="0"/>
              </a:spcBef>
              <a:defRPr/>
            </a:pPr>
            <a:r>
              <a:rPr lang="ru-RU" sz="1200" b="1" cap="all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Молодежная лаборатория кафедры Атомных станций и ВИЭ</a:t>
            </a:r>
          </a:p>
          <a:p>
            <a:pPr>
              <a:spcBef>
                <a:spcPct val="0"/>
              </a:spcBef>
              <a:defRPr/>
            </a:pPr>
            <a:r>
              <a:rPr lang="ru-RU" sz="1200" b="1" cap="all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«ЦЕНТР ЭКОЛОГИЧЕСКИ ТОЛЕРАНТНОЙ ЭНЕРГЕТИКИ НА ОСНОВЕ ЯДЕРНЫХ, ВОЗОБНОВЛЯЕМЫХ и НЕТРАДИЦИОННЫХ ИСТОЧНИКОВ ЭНЕРГИИ»</a:t>
            </a:r>
            <a:endParaRPr lang="ru-RU" sz="1600" b="1" cap="all" dirty="0">
              <a:solidFill>
                <a:schemeClr val="bg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4">
            <a:extLst>
              <a:ext uri="{FF2B5EF4-FFF2-40B4-BE49-F238E27FC236}">
                <a16:creationId xmlns:a16="http://schemas.microsoft.com/office/drawing/2014/main" id="{069EDE9E-8CD3-4771-A7A9-7FC30AACB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760930"/>
              </p:ext>
            </p:extLst>
          </p:nvPr>
        </p:nvGraphicFramePr>
        <p:xfrm>
          <a:off x="696000" y="1626218"/>
          <a:ext cx="10800000" cy="5038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val="1779992341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1809127541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40710568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Технико-экономические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аспекты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Экологические 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аспекты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Социальные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аспекты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238430"/>
                  </a:ext>
                </a:extLst>
              </a:tr>
              <a:tr h="40505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Arial Narrow" panose="020B0606020202030204" pitchFamily="34" charset="0"/>
                        </a:rPr>
                        <a:t>Сильные стороны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225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Экономия денежных средств университета 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Размещение на фасаде исключает изъятие земли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Ежегодная экономия приблизительно 4,92 тут в год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Предотвращение выброса       23 т СО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год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Имидж университета</a:t>
                      </a:r>
                    </a:p>
                    <a:p>
                      <a:pPr marL="342900" indent="-342900" algn="l">
                        <a:spcBef>
                          <a:spcPts val="600"/>
                        </a:spcBef>
                        <a:buAutoNum type="arabicPeriod"/>
                      </a:pPr>
                      <a:r>
                        <a:rPr lang="ru-RU" sz="2000" b="0" u="sng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Смежные научные проекты</a:t>
                      </a:r>
                    </a:p>
                    <a:p>
                      <a:pPr marL="342900" indent="-342900" algn="l">
                        <a:spcBef>
                          <a:spcPts val="600"/>
                        </a:spcBef>
                        <a:buAutoNum type="arabicPeriod"/>
                      </a:pP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Привлечение внимания общества к проблеме экологии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403005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Слабые стороны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2326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Дискуссионный вопрос об «энергетической рентабельности» (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EROEI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); трудность его определения</a:t>
                      </a:r>
                    </a:p>
                    <a:p>
                      <a:pPr marL="0" indent="0">
                        <a:spcBef>
                          <a:spcPts val="600"/>
                        </a:spcBef>
                        <a:buFont typeface="+mj-lt"/>
                        <a:buNone/>
                      </a:pP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Увеличение объёмов промышленных производств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Проблема утилизации фотоэлектрических модулей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«Фотоэлектрический остров тепла»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ru-RU" sz="2000" dirty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ru-RU" sz="2000" dirty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2000" dirty="0">
                          <a:latin typeface="Arial Narrow" panose="020B0606020202030204" pitchFamily="34" charset="0"/>
                        </a:rPr>
                        <a:t>–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136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404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86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787" y="87089"/>
            <a:ext cx="1620000" cy="10389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"/>
            <a:ext cx="12192000" cy="112600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8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140293" y="241421"/>
            <a:ext cx="2743200" cy="365125"/>
          </a:xfrm>
        </p:spPr>
        <p:txBody>
          <a:bodyPr/>
          <a:lstStyle/>
          <a:p>
            <a:r>
              <a:rPr lang="ru-RU" sz="2400" b="1" dirty="0">
                <a:solidFill>
                  <a:srgbClr val="7030A0"/>
                </a:solidFill>
                <a:latin typeface="Arial Narrow" panose="020B0606020202030204" pitchFamily="34" charset="0"/>
              </a:rPr>
              <a:t>11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24000" y="10690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cap="all" dirty="0">
                <a:solidFill>
                  <a:srgbClr val="8064A2">
                    <a:lumMod val="50000"/>
                  </a:srgbClr>
                </a:solidFill>
                <a:latin typeface="Arial Narrow" panose="020B0606020202030204" pitchFamily="34" charset="0"/>
              </a:rPr>
              <a:t>выводы</a:t>
            </a:r>
            <a:endParaRPr lang="en-US" sz="2400" b="1" cap="all" dirty="0">
              <a:solidFill>
                <a:srgbClr val="8064A2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553" y="1530665"/>
            <a:ext cx="11654893" cy="501675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ru-RU" sz="2000" dirty="0">
                <a:latin typeface="Arial Narrow" panose="020B0606020202030204" pitchFamily="34" charset="0"/>
              </a:rPr>
              <a:t>По результатам проведённого предварительного исследования получены технико-экономические показатели работы фотоэлектрической системы в природно-климатических условиях Среднего Урала.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ru-RU" sz="2000" dirty="0">
                <a:latin typeface="Arial Narrow" panose="020B0606020202030204" pitchFamily="34" charset="0"/>
              </a:rPr>
              <a:t>Установлено, что приход суммарной солнечной радиации на вертикальную поверхность в г. Екатеринбурге колеблется от 1 055 кВт·ч/(м</a:t>
            </a:r>
            <a:r>
              <a:rPr lang="ru-RU" sz="2000" baseline="30000" dirty="0">
                <a:latin typeface="Arial Narrow" panose="020B0606020202030204" pitchFamily="34" charset="0"/>
              </a:rPr>
              <a:t>2</a:t>
            </a:r>
            <a:r>
              <a:rPr lang="ru-RU" sz="2000" dirty="0">
                <a:latin typeface="Arial Narrow" panose="020B0606020202030204" pitchFamily="34" charset="0"/>
              </a:rPr>
              <a:t>·год) (теоретический расчёт) до 985 кВт·ч/(м</a:t>
            </a:r>
            <a:r>
              <a:rPr lang="ru-RU" sz="2000" baseline="30000" dirty="0">
                <a:latin typeface="Arial Narrow" panose="020B0606020202030204" pitchFamily="34" charset="0"/>
              </a:rPr>
              <a:t>2</a:t>
            </a:r>
            <a:r>
              <a:rPr lang="ru-RU" sz="2000" dirty="0">
                <a:latin typeface="Arial Narrow" panose="020B0606020202030204" pitchFamily="34" charset="0"/>
              </a:rPr>
              <a:t>·год) (имитационное моделирование). Выбор вертикального расположения фотоэлектрических модулей обоснован снижением негативного воздействия атмосферных осадков (в первую очередь, снега).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ru-RU" sz="2000" dirty="0">
                <a:latin typeface="Arial Narrow" panose="020B0606020202030204" pitchFamily="34" charset="0"/>
              </a:rPr>
              <a:t>Предложен пилотный проект фасадной фотоэлектрической системы сетевого типа для здания Уральского энергетического института установленной мощность 45 кВт. Определено, что реализация проекта способна обеспечить до 7% годовой потребности в электроэнергии учебного корпуса института.</a:t>
            </a:r>
          </a:p>
          <a:p>
            <a:pPr marL="457200" lvl="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ru-RU" sz="2000" dirty="0">
                <a:latin typeface="Arial Narrow" panose="020B0606020202030204" pitchFamily="34" charset="0"/>
              </a:rPr>
              <a:t>Рассчитан КИУМ, характеризующий эффективность работы фотоэлектрической системы в условиях Среднего Урала. Его величина – 10,63% – ниже среднероссийского показателя, однако соответствует аналогичным показателям солнечных станций таких стран, как Германия и Великобритания.</a:t>
            </a:r>
          </a:p>
          <a:p>
            <a:pPr marL="457200" lvl="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ru-RU" sz="2000" dirty="0">
                <a:latin typeface="Arial Narrow" panose="020B0606020202030204" pitchFamily="34" charset="0"/>
              </a:rPr>
              <a:t>Выполнен экономический анализ проекта, согласно которому капитальные затраты составят 8,685 млн рублей, а срок окупаемости не превысит 15 лет в наиболее ожидаемом сценарии. Чистый доход нарастающим итогом к концу срока эксплуатации системы достигнет 5 млн рублей.</a:t>
            </a:r>
          </a:p>
        </p:txBody>
      </p:sp>
      <p:sp>
        <p:nvSpPr>
          <p:cNvPr id="9" name="Заголовок 4">
            <a:extLst>
              <a:ext uri="{FF2B5EF4-FFF2-40B4-BE49-F238E27FC236}">
                <a16:creationId xmlns:a16="http://schemas.microsoft.com/office/drawing/2014/main" id="{AF400AAA-8716-4C20-8F52-B3DE2A614F9A}"/>
              </a:ext>
            </a:extLst>
          </p:cNvPr>
          <p:cNvSpPr txBox="1">
            <a:spLocks/>
          </p:cNvSpPr>
          <p:nvPr/>
        </p:nvSpPr>
        <p:spPr>
          <a:xfrm>
            <a:off x="0" y="14321"/>
            <a:ext cx="6096000" cy="697132"/>
          </a:xfrm>
          <a:prstGeom prst="rect">
            <a:avLst/>
          </a:prstGeom>
        </p:spPr>
        <p:txBody>
          <a:bodyPr lIns="91433" tIns="45717" rIns="91433" bIns="45717" anchor="ctr"/>
          <a:lstStyle/>
          <a:p>
            <a:pPr>
              <a:spcBef>
                <a:spcPct val="0"/>
              </a:spcBef>
              <a:defRPr/>
            </a:pPr>
            <a:r>
              <a:rPr lang="ru-RU" sz="1200" b="1" cap="all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Молодежная лаборатория кафедры Атомных станций и ВИЭ</a:t>
            </a:r>
          </a:p>
          <a:p>
            <a:pPr>
              <a:spcBef>
                <a:spcPct val="0"/>
              </a:spcBef>
              <a:defRPr/>
            </a:pPr>
            <a:r>
              <a:rPr lang="ru-RU" sz="1200" b="1" cap="all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«ЦЕНТР ЭКОЛОГИЧЕСКИ ТОЛЕРАНТНОЙ ЭНЕРГЕТИКИ НА ОСНОВЕ ЯДЕРНЫХ, ВОЗОБНОВЛЯЕМЫХ и НЕТРАДИЦИОННЫХ ИСТОЧНИКОВ ЭНЕРГИИ»</a:t>
            </a:r>
            <a:endParaRPr lang="ru-RU" sz="1600" b="1" cap="all" dirty="0">
              <a:solidFill>
                <a:schemeClr val="bg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418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86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787" y="87089"/>
            <a:ext cx="1620000" cy="10389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8"/>
            <a:ext cx="12192000" cy="112600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140293" y="241421"/>
            <a:ext cx="2743200" cy="365125"/>
          </a:xfrm>
        </p:spPr>
        <p:txBody>
          <a:bodyPr/>
          <a:lstStyle/>
          <a:p>
            <a:fld id="{070BEAFF-4205-4818-9610-362A572D833C}" type="slidenum">
              <a:rPr lang="ru-RU" sz="2400" b="1" smtClean="0">
                <a:solidFill>
                  <a:srgbClr val="7030A0"/>
                </a:solidFill>
                <a:latin typeface="Arial Narrow" panose="020B0606020202030204" pitchFamily="34" charset="0"/>
              </a:rPr>
              <a:pPr/>
              <a:t>2</a:t>
            </a:fld>
            <a:endParaRPr lang="ru-RU" sz="24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0" y="10690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cap="all" dirty="0">
                <a:solidFill>
                  <a:srgbClr val="8064A2">
                    <a:lumMod val="50000"/>
                  </a:srgbClr>
                </a:solidFill>
                <a:latin typeface="Arial Narrow" panose="020B0606020202030204" pitchFamily="34" charset="0"/>
              </a:rPr>
              <a:t>Солнечная энергетика: настоящее и будущее </a:t>
            </a:r>
            <a:endParaRPr lang="en-US" sz="2400" b="1" cap="all" dirty="0">
              <a:solidFill>
                <a:srgbClr val="8064A2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1552068"/>
            <a:ext cx="7590248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>
                <a:latin typeface="Arial Narrow" panose="020B0606020202030204" pitchFamily="34" charset="0"/>
              </a:rPr>
              <a:t>Процессы развития солнечной энергетики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2000" dirty="0">
                <a:latin typeface="Arial Narrow" panose="020B0606020202030204" pitchFamily="34" charset="0"/>
              </a:rPr>
              <a:t>       850 ГВт – установленная мощность солнечных станций в мире (2021 г.)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2000" dirty="0">
                <a:latin typeface="Arial Narrow" panose="020B0606020202030204" pitchFamily="34" charset="0"/>
              </a:rPr>
              <a:t>       40 – 70% мировой генерации электроэнергии в 2050 г. (с ВЭС)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2000" dirty="0">
                <a:latin typeface="Arial Narrow" panose="020B0606020202030204" pitchFamily="34" charset="0"/>
              </a:rPr>
              <a:t>       Концепция интеграции ВИЭ в архитектурную среду. </a:t>
            </a:r>
            <a:endParaRPr lang="en-US" sz="2000" dirty="0">
              <a:latin typeface="Arial Narrow" panose="020B0606020202030204" pitchFamily="34" charset="0"/>
            </a:endParaRPr>
          </a:p>
          <a:p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      Подход «</a:t>
            </a:r>
            <a:r>
              <a:rPr lang="en-US" sz="2000" dirty="0">
                <a:latin typeface="Arial Narrow" panose="020B0606020202030204" pitchFamily="34" charset="0"/>
              </a:rPr>
              <a:t>Buildings </a:t>
            </a:r>
            <a:r>
              <a:rPr lang="ru-RU" sz="2000" dirty="0">
                <a:latin typeface="Arial Narrow" panose="020B0606020202030204" pitchFamily="34" charset="0"/>
              </a:rPr>
              <a:t>Applied Photovoltaics»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(</a:t>
            </a:r>
            <a:r>
              <a:rPr lang="en-US" sz="2000" dirty="0">
                <a:latin typeface="Arial Narrow" panose="020B0606020202030204" pitchFamily="34" charset="0"/>
              </a:rPr>
              <a:t>BAPV)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23" name="Заголовок 4">
            <a:extLst>
              <a:ext uri="{FF2B5EF4-FFF2-40B4-BE49-F238E27FC236}">
                <a16:creationId xmlns:a16="http://schemas.microsoft.com/office/drawing/2014/main" id="{70668134-223B-47ED-A51C-C247FCA89AED}"/>
              </a:ext>
            </a:extLst>
          </p:cNvPr>
          <p:cNvSpPr txBox="1">
            <a:spLocks/>
          </p:cNvSpPr>
          <p:nvPr/>
        </p:nvSpPr>
        <p:spPr>
          <a:xfrm>
            <a:off x="0" y="14321"/>
            <a:ext cx="6096000" cy="697132"/>
          </a:xfrm>
          <a:prstGeom prst="rect">
            <a:avLst/>
          </a:prstGeom>
        </p:spPr>
        <p:txBody>
          <a:bodyPr lIns="91433" tIns="45717" rIns="91433" bIns="45717" anchor="ctr"/>
          <a:lstStyle/>
          <a:p>
            <a:pPr>
              <a:spcBef>
                <a:spcPct val="0"/>
              </a:spcBef>
              <a:defRPr/>
            </a:pPr>
            <a:r>
              <a:rPr lang="ru-RU" sz="1200" b="1" cap="all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Молодежная лаборатория кафедры Атомных станций и ВИЭ</a:t>
            </a:r>
          </a:p>
          <a:p>
            <a:pPr>
              <a:spcBef>
                <a:spcPct val="0"/>
              </a:spcBef>
              <a:defRPr/>
            </a:pPr>
            <a:r>
              <a:rPr lang="ru-RU" sz="1200" b="1" cap="all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«ЦЕНТР ЭКОЛОГИЧЕСКИ ТОЛЕРАНТНОЙ ЭНЕРГЕТИКИ НА ОСНОВЕ ЯДЕРНЫХ, ВОЗОБНОВЛЯЕМЫХ и НЕТРАДИЦИОННЫХ ИСТОЧНИКОВ ЭНЕРГИИ»</a:t>
            </a:r>
            <a:endParaRPr lang="ru-RU" sz="1600" b="1" cap="all" dirty="0">
              <a:solidFill>
                <a:schemeClr val="bg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ABFB6D6-26BF-4AAA-B5A0-CB5EC7A45344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52816" y="1717161"/>
            <a:ext cx="4248150" cy="4753970"/>
          </a:xfrm>
          <a:prstGeom prst="rect">
            <a:avLst/>
          </a:prstGeom>
        </p:spPr>
      </p:pic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5F86D2E2-D894-472C-B65C-1A84138C093E}"/>
              </a:ext>
            </a:extLst>
          </p:cNvPr>
          <p:cNvCxnSpPr/>
          <p:nvPr/>
        </p:nvCxnSpPr>
        <p:spPr>
          <a:xfrm flipV="1">
            <a:off x="8114757" y="1797171"/>
            <a:ext cx="2022475" cy="5454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8E982379-D49C-4890-A52A-81C66AE63DC2}"/>
              </a:ext>
            </a:extLst>
          </p:cNvPr>
          <p:cNvCxnSpPr/>
          <p:nvPr/>
        </p:nvCxnSpPr>
        <p:spPr>
          <a:xfrm>
            <a:off x="7893777" y="5558276"/>
            <a:ext cx="2302510" cy="52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24989C94-F6AB-4344-940B-5FC03E0A9DF4}"/>
              </a:ext>
            </a:extLst>
          </p:cNvPr>
          <p:cNvCxnSpPr/>
          <p:nvPr/>
        </p:nvCxnSpPr>
        <p:spPr>
          <a:xfrm flipV="1">
            <a:off x="8096977" y="2088636"/>
            <a:ext cx="211455" cy="36385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332C4A45-2CBF-4291-90CE-265E34426128}"/>
              </a:ext>
            </a:extLst>
          </p:cNvPr>
          <p:cNvCxnSpPr/>
          <p:nvPr/>
        </p:nvCxnSpPr>
        <p:spPr>
          <a:xfrm flipV="1">
            <a:off x="9981022" y="1717161"/>
            <a:ext cx="0" cy="40506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E4DF119-33FE-46EC-BD2D-456805F0368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0474" y="2643524"/>
            <a:ext cx="367627" cy="35782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0C93136-E498-4374-A151-0367E2F26362}"/>
              </a:ext>
            </a:extLst>
          </p:cNvPr>
          <p:cNvSpPr txBox="1"/>
          <p:nvPr/>
        </p:nvSpPr>
        <p:spPr>
          <a:xfrm>
            <a:off x="228600" y="3975436"/>
            <a:ext cx="7453079" cy="2884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>
                <a:latin typeface="Arial Narrow" panose="020B0606020202030204" pitchFamily="34" charset="0"/>
              </a:rPr>
              <a:t>Предмет исследования. Постановка цели работы </a:t>
            </a: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ru-RU" sz="2000" u="sng" dirty="0">
                <a:latin typeface="Arial Narrow" panose="020B0606020202030204" pitchFamily="34" charset="0"/>
                <a:ea typeface="Calibri" panose="020F0502020204030204" pitchFamily="34" charset="0"/>
              </a:rPr>
              <a:t>Предмет исследования </a:t>
            </a:r>
            <a:r>
              <a:rPr lang="ru-RU" sz="2000" dirty="0">
                <a:latin typeface="Arial Narrow" panose="020B0606020202030204" pitchFamily="34" charset="0"/>
                <a:ea typeface="Calibri" panose="020F0502020204030204" pitchFamily="34" charset="0"/>
              </a:rPr>
              <a:t>– природно-климатические условия и технико-экономические показатели работы фотоэлектрических систем на территории Среднего Урала. </a:t>
            </a: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ru-RU" sz="2000" u="sng" dirty="0">
                <a:latin typeface="Arial Narrow" panose="020B0606020202030204" pitchFamily="34" charset="0"/>
                <a:ea typeface="Calibri" panose="020F0502020204030204" pitchFamily="34" charset="0"/>
              </a:rPr>
              <a:t>Цель исследования 2022 г.</a:t>
            </a:r>
            <a:r>
              <a:rPr lang="ru-RU" sz="2000" dirty="0">
                <a:latin typeface="Arial Narrow" panose="020B0606020202030204" pitchFamily="34" charset="0"/>
                <a:ea typeface="Calibri" panose="020F0502020204030204" pitchFamily="34" charset="0"/>
              </a:rPr>
              <a:t>– разработать проект фасадной фотоэлектрической системы для здания Уральского энергетического института.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3134B0D4-A42D-46B2-A530-93ACD6C2EFD1}"/>
              </a:ext>
            </a:extLst>
          </p:cNvPr>
          <p:cNvSpPr/>
          <p:nvPr/>
        </p:nvSpPr>
        <p:spPr>
          <a:xfrm>
            <a:off x="7893777" y="6471131"/>
            <a:ext cx="42481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Arial Narrow" panose="020B0606020202030204" pitchFamily="34" charset="0"/>
              </a:rPr>
              <a:t>Фото здания института с выделенным контуром фасада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36C335-9179-407C-B1FE-5490AAB7C51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5074" y="2039515"/>
            <a:ext cx="428977" cy="4913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120ABBB-DD84-402F-ACB3-F33DBA9D9E7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9170" y="3172347"/>
            <a:ext cx="432817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69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86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787" y="87089"/>
            <a:ext cx="1620000" cy="10389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8"/>
            <a:ext cx="12192000" cy="112600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140293" y="241421"/>
            <a:ext cx="2743200" cy="365125"/>
          </a:xfrm>
        </p:spPr>
        <p:txBody>
          <a:bodyPr/>
          <a:lstStyle/>
          <a:p>
            <a:fld id="{070BEAFF-4205-4818-9610-362A572D833C}" type="slidenum">
              <a:rPr lang="ru-RU" sz="2400" b="1" smtClean="0">
                <a:solidFill>
                  <a:srgbClr val="7030A0"/>
                </a:solidFill>
                <a:latin typeface="Arial Narrow" panose="020B0606020202030204" pitchFamily="34" charset="0"/>
              </a:rPr>
              <a:pPr/>
              <a:t>3</a:t>
            </a:fld>
            <a:endParaRPr lang="ru-RU" sz="24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5770" y="1069000"/>
            <a:ext cx="11155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cap="all" dirty="0">
                <a:solidFill>
                  <a:srgbClr val="8064A2">
                    <a:lumMod val="50000"/>
                  </a:srgbClr>
                </a:solidFill>
                <a:latin typeface="Arial Narrow" panose="020B0606020202030204" pitchFamily="34" charset="0"/>
              </a:rPr>
              <a:t>Описание ПИЛОТНОГО проекта фасадной фотоэлектрической системы</a:t>
            </a:r>
            <a:endParaRPr lang="en-US" sz="2400" b="1" cap="all" dirty="0">
              <a:solidFill>
                <a:srgbClr val="8064A2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Заголовок 4">
            <a:extLst>
              <a:ext uri="{FF2B5EF4-FFF2-40B4-BE49-F238E27FC236}">
                <a16:creationId xmlns:a16="http://schemas.microsoft.com/office/drawing/2014/main" id="{70668134-223B-47ED-A51C-C247FCA89AED}"/>
              </a:ext>
            </a:extLst>
          </p:cNvPr>
          <p:cNvSpPr txBox="1">
            <a:spLocks/>
          </p:cNvSpPr>
          <p:nvPr/>
        </p:nvSpPr>
        <p:spPr>
          <a:xfrm>
            <a:off x="0" y="14321"/>
            <a:ext cx="6096000" cy="697132"/>
          </a:xfrm>
          <a:prstGeom prst="rect">
            <a:avLst/>
          </a:prstGeom>
        </p:spPr>
        <p:txBody>
          <a:bodyPr lIns="91433" tIns="45717" rIns="91433" bIns="45717" anchor="ctr"/>
          <a:lstStyle/>
          <a:p>
            <a:pPr>
              <a:spcBef>
                <a:spcPct val="0"/>
              </a:spcBef>
              <a:defRPr/>
            </a:pPr>
            <a:r>
              <a:rPr lang="ru-RU" sz="1200" b="1" cap="all" dirty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Молодежная лаборатория кафедры Атомных станций и ВИЭ</a:t>
            </a:r>
          </a:p>
          <a:p>
            <a:pPr>
              <a:spcBef>
                <a:spcPct val="0"/>
              </a:spcBef>
              <a:defRPr/>
            </a:pPr>
            <a:r>
              <a:rPr lang="ru-RU" sz="1200" b="1" cap="all" dirty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«ЦЕНТР ЭКОЛОГИЧЕСКИ ТОЛЕРАНТНОЙ ЭНЕРГЕТИКИ НА ОСНОВЕ ЯДЕРНЫХ, ВОЗОБНОВЛЯЕМЫХ и НЕТРАДИЦИОННЫХ ИСТОЧНИКОВ ЭНЕРГИИ»</a:t>
            </a:r>
            <a:endParaRPr lang="ru-RU" sz="1600" b="1" cap="all" dirty="0">
              <a:solidFill>
                <a:schemeClr val="bg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FB4553-F59C-442E-9246-3FB857B2F89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842" y="4006239"/>
            <a:ext cx="6677540" cy="2554981"/>
          </a:xfrm>
          <a:prstGeom prst="rect">
            <a:avLst/>
          </a:prstGeom>
        </p:spPr>
      </p:pic>
      <p:pic>
        <p:nvPicPr>
          <p:cNvPr id="2051" name="Рисунок 54">
            <a:extLst>
              <a:ext uri="{FF2B5EF4-FFF2-40B4-BE49-F238E27FC236}">
                <a16:creationId xmlns:a16="http://schemas.microsoft.com/office/drawing/2014/main" id="{493000FA-8342-4BE5-BCA6-8AD2DF404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800" y="3720067"/>
            <a:ext cx="890120" cy="126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64">
            <a:extLst>
              <a:ext uri="{FF2B5EF4-FFF2-40B4-BE49-F238E27FC236}">
                <a16:creationId xmlns:a16="http://schemas.microsoft.com/office/drawing/2014/main" id="{CF72FA7A-FE1E-4485-973B-1D8617255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475" y="5271705"/>
            <a:ext cx="810879" cy="133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52">
            <a:extLst>
              <a:ext uri="{FF2B5EF4-FFF2-40B4-BE49-F238E27FC236}">
                <a16:creationId xmlns:a16="http://schemas.microsoft.com/office/drawing/2014/main" id="{84D774ED-9841-4E32-A5C5-FBD04DE8A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699" y="2145679"/>
            <a:ext cx="780875" cy="126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E7C916A-756C-4922-8464-2BA2C84EA900}"/>
              </a:ext>
            </a:extLst>
          </p:cNvPr>
          <p:cNvSpPr txBox="1"/>
          <p:nvPr/>
        </p:nvSpPr>
        <p:spPr>
          <a:xfrm>
            <a:off x="228600" y="1554569"/>
            <a:ext cx="7590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dirty="0">
                <a:latin typeface="Arial Narrow" panose="020B0606020202030204" pitchFamily="34" charset="0"/>
              </a:rPr>
              <a:t>     </a:t>
            </a:r>
            <a:r>
              <a:rPr lang="ru-RU" sz="2400" b="1" dirty="0">
                <a:latin typeface="Arial Narrow" panose="020B0606020202030204" pitchFamily="34" charset="0"/>
              </a:rPr>
              <a:t>Общие сведения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76C5C4-DE2D-48FE-9766-367F2F5D1471}"/>
              </a:ext>
            </a:extLst>
          </p:cNvPr>
          <p:cNvSpPr txBox="1"/>
          <p:nvPr/>
        </p:nvSpPr>
        <p:spPr>
          <a:xfrm>
            <a:off x="228600" y="3502617"/>
            <a:ext cx="5867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dirty="0">
                <a:latin typeface="Arial Narrow" panose="020B0606020202030204" pitchFamily="34" charset="0"/>
              </a:rPr>
              <a:t>     </a:t>
            </a:r>
            <a:r>
              <a:rPr lang="ru-RU" sz="2400" b="1" dirty="0">
                <a:latin typeface="Arial Narrow" panose="020B0606020202030204" pitchFamily="34" charset="0"/>
              </a:rPr>
              <a:t>Упрощённая структурная схема системы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D09DE2BD-9B4D-465D-BCFC-702392A3A12A}"/>
              </a:ext>
            </a:extLst>
          </p:cNvPr>
          <p:cNvCxnSpPr>
            <a:cxnSpLocks/>
          </p:cNvCxnSpPr>
          <p:nvPr/>
        </p:nvCxnSpPr>
        <p:spPr>
          <a:xfrm>
            <a:off x="6984188" y="1767765"/>
            <a:ext cx="0" cy="483565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5782BBF-7C72-45A4-A6DE-9AACE8CEAF68}"/>
              </a:ext>
            </a:extLst>
          </p:cNvPr>
          <p:cNvSpPr txBox="1"/>
          <p:nvPr/>
        </p:nvSpPr>
        <p:spPr>
          <a:xfrm>
            <a:off x="7111786" y="1554562"/>
            <a:ext cx="4771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400" dirty="0">
                <a:latin typeface="Arial Narrow" panose="020B0606020202030204" pitchFamily="34" charset="0"/>
              </a:rPr>
              <a:t>     </a:t>
            </a:r>
            <a:r>
              <a:rPr lang="ru-RU" sz="2400" b="1" dirty="0">
                <a:latin typeface="Arial Narrow" panose="020B0606020202030204" pitchFamily="34" charset="0"/>
              </a:rPr>
              <a:t>Выбор основного оборудования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2558B1-8A41-421C-B044-DADBD8130DB8}"/>
              </a:ext>
            </a:extLst>
          </p:cNvPr>
          <p:cNvSpPr txBox="1"/>
          <p:nvPr/>
        </p:nvSpPr>
        <p:spPr>
          <a:xfrm>
            <a:off x="205842" y="5622501"/>
            <a:ext cx="2747493" cy="93871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dirty="0">
                <a:latin typeface="Arial Narrow" panose="020B0606020202030204" pitchFamily="34" charset="0"/>
              </a:rPr>
              <a:t>Конфигурация сетевого типа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latin typeface="Arial Narrow" panose="020B0606020202030204" pitchFamily="34" charset="0"/>
              </a:rPr>
              <a:t>Накопители энергии </a:t>
            </a:r>
          </a:p>
          <a:p>
            <a:r>
              <a:rPr lang="ru-RU" sz="1600" dirty="0">
                <a:latin typeface="Arial Narrow" panose="020B0606020202030204" pitchFamily="34" charset="0"/>
              </a:rPr>
              <a:t>не предусмотрены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F9DF46-7155-413D-B1A0-BDBB14CE36CA}"/>
              </a:ext>
            </a:extLst>
          </p:cNvPr>
          <p:cNvSpPr txBox="1"/>
          <p:nvPr/>
        </p:nvSpPr>
        <p:spPr>
          <a:xfrm>
            <a:off x="228602" y="1978863"/>
            <a:ext cx="6596177" cy="14927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405 м</a:t>
            </a:r>
            <a:r>
              <a:rPr lang="ru-RU" sz="2400" b="1" baseline="30000" dirty="0">
                <a:solidFill>
                  <a:srgbClr val="0070C0"/>
                </a:solidFill>
                <a:latin typeface="Arial Narrow" panose="020B0606020202030204" pitchFamily="34" charset="0"/>
              </a:rPr>
              <a:t>2</a:t>
            </a:r>
            <a:endParaRPr lang="ru-RU" sz="2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r>
              <a:rPr lang="ru-RU" dirty="0">
                <a:latin typeface="Arial Narrow" panose="020B0606020202030204" pitchFamily="34" charset="0"/>
              </a:rPr>
              <a:t>Полная площадь фасада здания учебного корпуса</a:t>
            </a:r>
          </a:p>
          <a:p>
            <a:pPr>
              <a:spcBef>
                <a:spcPts val="600"/>
              </a:spcBef>
            </a:pPr>
            <a:r>
              <a:rPr lang="ru-RU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600 000 кВт·ч/год </a:t>
            </a:r>
          </a:p>
          <a:p>
            <a:r>
              <a:rPr lang="ru-RU" dirty="0">
                <a:latin typeface="Arial Narrow" panose="020B0606020202030204" pitchFamily="34" charset="0"/>
              </a:rPr>
              <a:t>Потребность учебного корпуса №8 в электроэнергии (на освещение)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EF4C3B9-9929-4305-B8B3-CFB58FE279C0}"/>
              </a:ext>
            </a:extLst>
          </p:cNvPr>
          <p:cNvSpPr txBox="1"/>
          <p:nvPr/>
        </p:nvSpPr>
        <p:spPr>
          <a:xfrm>
            <a:off x="8038088" y="2029557"/>
            <a:ext cx="3897173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dirty="0">
                <a:latin typeface="Arial Narrow" panose="020B0606020202030204" pitchFamily="34" charset="0"/>
              </a:rPr>
              <a:t>Производитель: «</a:t>
            </a:r>
            <a:r>
              <a:rPr lang="en-US" sz="2000" dirty="0">
                <a:latin typeface="Arial Narrow" panose="020B0606020202030204" pitchFamily="34" charset="0"/>
              </a:rPr>
              <a:t>Hevel</a:t>
            </a:r>
            <a:r>
              <a:rPr lang="ru-RU" sz="2000" dirty="0">
                <a:latin typeface="Arial Narrow" panose="020B0606020202030204" pitchFamily="34" charset="0"/>
              </a:rPr>
              <a:t>» (Россия)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latin typeface="Arial Narrow" panose="020B0606020202030204" pitchFamily="34" charset="0"/>
              </a:rPr>
              <a:t>Пиковая мощность: 300 Вт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latin typeface="Arial Narrow" panose="020B0606020202030204" pitchFamily="34" charset="0"/>
              </a:rPr>
              <a:t>КПД модуля: 20,00%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9A30A08-3D7D-41AA-B3D9-0D1F70D5E4AC}"/>
              </a:ext>
            </a:extLst>
          </p:cNvPr>
          <p:cNvSpPr txBox="1"/>
          <p:nvPr/>
        </p:nvSpPr>
        <p:spPr>
          <a:xfrm>
            <a:off x="8038089" y="3594082"/>
            <a:ext cx="3897172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dirty="0">
                <a:latin typeface="Arial Narrow" panose="020B0606020202030204" pitchFamily="34" charset="0"/>
              </a:rPr>
              <a:t>Производитель: «</a:t>
            </a:r>
            <a:r>
              <a:rPr lang="en-US" sz="2000" dirty="0">
                <a:latin typeface="Arial Narrow" panose="020B0606020202030204" pitchFamily="34" charset="0"/>
              </a:rPr>
              <a:t>Sofar Solar</a:t>
            </a:r>
            <a:r>
              <a:rPr lang="ru-RU" sz="2000" dirty="0">
                <a:latin typeface="Arial Narrow" panose="020B0606020202030204" pitchFamily="34" charset="0"/>
              </a:rPr>
              <a:t>» (Китай)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latin typeface="Arial Narrow" panose="020B0606020202030204" pitchFamily="34" charset="0"/>
              </a:rPr>
              <a:t>Номинальная мощность </a:t>
            </a:r>
            <a:r>
              <a:rPr lang="en-US" sz="2000" dirty="0">
                <a:latin typeface="Arial Narrow" panose="020B0606020202030204" pitchFamily="34" charset="0"/>
              </a:rPr>
              <a:t>AC</a:t>
            </a:r>
            <a:r>
              <a:rPr lang="ru-RU" sz="2000" dirty="0">
                <a:latin typeface="Arial Narrow" panose="020B0606020202030204" pitchFamily="34" charset="0"/>
              </a:rPr>
              <a:t>: </a:t>
            </a:r>
            <a:r>
              <a:rPr lang="en-US" sz="2000" dirty="0">
                <a:latin typeface="Arial Narrow" panose="020B0606020202030204" pitchFamily="34" charset="0"/>
              </a:rPr>
              <a:t>50</a:t>
            </a:r>
            <a:r>
              <a:rPr lang="ru-RU" sz="2000" dirty="0">
                <a:latin typeface="Arial Narrow" panose="020B0606020202030204" pitchFamily="34" charset="0"/>
              </a:rPr>
              <a:t> кВт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latin typeface="Arial Narrow" panose="020B0606020202030204" pitchFamily="34" charset="0"/>
              </a:rPr>
              <a:t>Тип: трёхфазный сетевой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4DAA1FA-3B1B-481F-A6F8-D28A86EBF530}"/>
              </a:ext>
            </a:extLst>
          </p:cNvPr>
          <p:cNvSpPr txBox="1"/>
          <p:nvPr/>
        </p:nvSpPr>
        <p:spPr>
          <a:xfrm>
            <a:off x="8038088" y="5208738"/>
            <a:ext cx="3897175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dirty="0">
                <a:latin typeface="Arial Narrow" panose="020B0606020202030204" pitchFamily="34" charset="0"/>
              </a:rPr>
              <a:t>Производитель: «ННПО им. Фрунзе»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(Россия)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latin typeface="Arial Narrow" panose="020B0606020202030204" pitchFamily="34" charset="0"/>
              </a:rPr>
              <a:t>Исполнение: двунаправленный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latin typeface="Arial Narrow" panose="020B0606020202030204" pitchFamily="34" charset="0"/>
              </a:rPr>
              <a:t>Тип: трёхфазный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746D00D-1628-4EE2-BF2B-8EC702C1B6D2}"/>
              </a:ext>
            </a:extLst>
          </p:cNvPr>
          <p:cNvSpPr txBox="1"/>
          <p:nvPr/>
        </p:nvSpPr>
        <p:spPr>
          <a:xfrm>
            <a:off x="624653" y="4656883"/>
            <a:ext cx="11390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dirty="0">
                <a:latin typeface="Arial Narrow" panose="020B0606020202030204" pitchFamily="34" charset="0"/>
              </a:rPr>
              <a:t>45-60 кВт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7C1558A-5988-4F8F-8461-C4B07DB23D9B}"/>
              </a:ext>
            </a:extLst>
          </p:cNvPr>
          <p:cNvSpPr txBox="1"/>
          <p:nvPr/>
        </p:nvSpPr>
        <p:spPr>
          <a:xfrm>
            <a:off x="2598326" y="4656883"/>
            <a:ext cx="89934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dirty="0">
                <a:latin typeface="Arial Narrow" panose="020B0606020202030204" pitchFamily="34" charset="0"/>
              </a:rPr>
              <a:t>70 кВт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5BD6756-84B5-4288-A6BA-BE53AF3845EF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6896" y="1598618"/>
            <a:ext cx="401667" cy="38024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85F5449-9CB2-4BC3-B63F-E75168721E88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4448" y="3523641"/>
            <a:ext cx="437132" cy="43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84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86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787" y="87089"/>
            <a:ext cx="1620000" cy="1038914"/>
          </a:xfrm>
          <a:prstGeom prst="rect">
            <a:avLst/>
          </a:prstGeom>
        </p:spPr>
      </p:pic>
      <p:sp>
        <p:nvSpPr>
          <p:cNvPr id="8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140293" y="241421"/>
            <a:ext cx="2743200" cy="365125"/>
          </a:xfrm>
        </p:spPr>
        <p:txBody>
          <a:bodyPr/>
          <a:lstStyle/>
          <a:p>
            <a:fld id="{070BEAFF-4205-4818-9610-362A572D833C}" type="slidenum">
              <a:rPr lang="ru-RU" sz="2400" b="1" smtClean="0">
                <a:solidFill>
                  <a:srgbClr val="7030A0"/>
                </a:solidFill>
                <a:latin typeface="Arial Narrow" panose="020B0606020202030204" pitchFamily="34" charset="0"/>
              </a:rPr>
              <a:pPr/>
              <a:t>4</a:t>
            </a:fld>
            <a:endParaRPr lang="ru-RU" sz="24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0" y="1069000"/>
            <a:ext cx="950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cap="all" dirty="0">
                <a:solidFill>
                  <a:srgbClr val="8064A2">
                    <a:lumMod val="50000"/>
                  </a:srgbClr>
                </a:solidFill>
                <a:latin typeface="Arial Narrow" panose="020B0606020202030204" pitchFamily="34" charset="0"/>
              </a:rPr>
              <a:t>Результаты Теоретического расчёта</a:t>
            </a:r>
            <a:endParaRPr lang="en-US" sz="2400" b="1" cap="all" dirty="0">
              <a:solidFill>
                <a:srgbClr val="8064A2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Заголовок 4">
            <a:extLst>
              <a:ext uri="{FF2B5EF4-FFF2-40B4-BE49-F238E27FC236}">
                <a16:creationId xmlns:a16="http://schemas.microsoft.com/office/drawing/2014/main" id="{70668134-223B-47ED-A51C-C247FCA89AED}"/>
              </a:ext>
            </a:extLst>
          </p:cNvPr>
          <p:cNvSpPr txBox="1">
            <a:spLocks/>
          </p:cNvSpPr>
          <p:nvPr/>
        </p:nvSpPr>
        <p:spPr>
          <a:xfrm>
            <a:off x="0" y="14321"/>
            <a:ext cx="6096000" cy="697132"/>
          </a:xfrm>
          <a:prstGeom prst="rect">
            <a:avLst/>
          </a:prstGeom>
        </p:spPr>
        <p:txBody>
          <a:bodyPr lIns="91433" tIns="45717" rIns="91433" bIns="45717" anchor="ctr"/>
          <a:lstStyle/>
          <a:p>
            <a:pPr>
              <a:spcBef>
                <a:spcPct val="0"/>
              </a:spcBef>
              <a:defRPr/>
            </a:pPr>
            <a:r>
              <a:rPr lang="ru-RU" sz="1200" b="1" cap="all" dirty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Молодежная лаборатория кафедры Атомных станций и ВИЭ</a:t>
            </a:r>
          </a:p>
          <a:p>
            <a:pPr>
              <a:spcBef>
                <a:spcPct val="0"/>
              </a:spcBef>
              <a:defRPr/>
            </a:pPr>
            <a:r>
              <a:rPr lang="ru-RU" sz="1200" b="1" cap="all" dirty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«ЦЕНТР ЭКОЛОГИЧЕСКИ ТОЛЕРАНТНОЙ ЭНЕРГЕТИКИ НА ОСНОВЕ ЯДЕРНЫХ, ВОЗОБНОВЛЯЕМЫХ и НЕТРАДИЦИОННЫХ ИСТОЧНИКОВ ЭНЕРГИИ»</a:t>
            </a:r>
            <a:endParaRPr lang="ru-RU" sz="1600" b="1" cap="all" dirty="0">
              <a:solidFill>
                <a:schemeClr val="bg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id="{27F2DAF3-D4F3-4E9D-99AD-1C1482D1BA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1949185"/>
              </p:ext>
            </p:extLst>
          </p:nvPr>
        </p:nvGraphicFramePr>
        <p:xfrm>
          <a:off x="0" y="3688968"/>
          <a:ext cx="5993130" cy="3100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107A3452-1B79-4921-9B8B-1F051D1254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425520"/>
              </p:ext>
            </p:extLst>
          </p:nvPr>
        </p:nvGraphicFramePr>
        <p:xfrm>
          <a:off x="6184685" y="3781422"/>
          <a:ext cx="5911215" cy="2915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1017F721-DC9C-4E7E-B7EA-3B3C296AE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650655"/>
              </p:ext>
            </p:extLst>
          </p:nvPr>
        </p:nvGraphicFramePr>
        <p:xfrm>
          <a:off x="268553" y="1565028"/>
          <a:ext cx="11654893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6625">
                  <a:extLst>
                    <a:ext uri="{9D8B030D-6E8A-4147-A177-3AD203B41FA5}">
                      <a16:colId xmlns:a16="http://schemas.microsoft.com/office/drawing/2014/main" val="1779992341"/>
                    </a:ext>
                  </a:extLst>
                </a:gridCol>
                <a:gridCol w="2378322">
                  <a:extLst>
                    <a:ext uri="{9D8B030D-6E8A-4147-A177-3AD203B41FA5}">
                      <a16:colId xmlns:a16="http://schemas.microsoft.com/office/drawing/2014/main" val="1809127541"/>
                    </a:ext>
                  </a:extLst>
                </a:gridCol>
                <a:gridCol w="3632200">
                  <a:extLst>
                    <a:ext uri="{9D8B030D-6E8A-4147-A177-3AD203B41FA5}">
                      <a16:colId xmlns:a16="http://schemas.microsoft.com/office/drawing/2014/main" val="4071056827"/>
                    </a:ext>
                  </a:extLst>
                </a:gridCol>
                <a:gridCol w="1877746">
                  <a:extLst>
                    <a:ext uri="{9D8B030D-6E8A-4147-A177-3AD203B41FA5}">
                      <a16:colId xmlns:a16="http://schemas.microsoft.com/office/drawing/2014/main" val="1550926217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Технические показатели работы фасадной фотоэлектрической системы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754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300 Вт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Пиковая единичная мощность модуля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180°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Ориентация модулей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1 054,90 </a:t>
                      </a:r>
                      <a:r>
                        <a:rPr lang="ru-RU" sz="2200" b="1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кВт·ч/(м</a:t>
                      </a:r>
                      <a:r>
                        <a:rPr lang="ru-RU" sz="2200" b="1" kern="1200" baseline="300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2200" b="1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·год)</a:t>
                      </a:r>
                      <a:endParaRPr lang="ru-RU" sz="2200" b="1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</a:endParaRP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Суммарная солнечная радиация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20,0%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КПД модулей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238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150 шт.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Количество модулей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90°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Угол наклона модулей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47 089,78 кВт·ч/год</a:t>
                      </a:r>
                      <a:endParaRPr lang="ru-RU" sz="2200" b="1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</a:endParaRP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Выработка электроэнергии в 1-й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11,95%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КИУМ системы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225538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FC96443-7AF5-480A-AA89-D1E356CCBA70}"/>
              </a:ext>
            </a:extLst>
          </p:cNvPr>
          <p:cNvSpPr/>
          <p:nvPr/>
        </p:nvSpPr>
        <p:spPr>
          <a:xfrm>
            <a:off x="-102870" y="3504526"/>
            <a:ext cx="6096000" cy="36888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lnSpc>
                <a:spcPct val="125000"/>
              </a:lnSpc>
              <a:spcAft>
                <a:spcPts val="0"/>
              </a:spcAft>
            </a:pPr>
            <a:r>
              <a:rPr lang="ru-RU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Приход суммарной солнечной радиации в г. Екатеринбурге</a:t>
            </a:r>
            <a:endParaRPr lang="ru-RU" sz="1600" dirty="0"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7E84C07-CE34-4A5F-B226-7AF4FA8F717F}"/>
              </a:ext>
            </a:extLst>
          </p:cNvPr>
          <p:cNvSpPr/>
          <p:nvPr/>
        </p:nvSpPr>
        <p:spPr>
          <a:xfrm>
            <a:off x="6184685" y="3504526"/>
            <a:ext cx="6096000" cy="36888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lnSpc>
                <a:spcPct val="125000"/>
              </a:lnSpc>
              <a:spcAft>
                <a:spcPts val="0"/>
              </a:spcAft>
            </a:pPr>
            <a:r>
              <a:rPr lang="ru-RU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Выработка электроэнергии фотоэлектрической системой</a:t>
            </a:r>
            <a:endParaRPr lang="ru-RU" sz="1600" dirty="0"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10D8CC-69E6-4D24-BE71-727A9D82F3E9}"/>
              </a:ext>
            </a:extLst>
          </p:cNvPr>
          <p:cNvSpPr txBox="1"/>
          <p:nvPr/>
        </p:nvSpPr>
        <p:spPr>
          <a:xfrm>
            <a:off x="2991803" y="2427446"/>
            <a:ext cx="618934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1800" b="1" cap="all" dirty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Молодежная лаборатория кафедры Атомных станций и ВИЭ</a:t>
            </a:r>
          </a:p>
          <a:p>
            <a:pPr>
              <a:spcBef>
                <a:spcPct val="0"/>
              </a:spcBef>
              <a:defRPr/>
            </a:pPr>
            <a:r>
              <a:rPr lang="ru-RU" sz="1800" b="1" cap="all" dirty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«ЦЕНТР ЭКОЛОГИЧЕСКИ ТОЛЕРАНТНОЙ ЭНЕРГЕТИКИ НА ОСНОВЕ ЯДЕРНЫХ, ВОЗОБНОВЛЯЕМЫХ и НЕТРАДИЦИОННЫХ ИСТОЧНИКОВ ЭНЕРГИИ»</a:t>
            </a:r>
            <a:endParaRPr lang="ru-RU" sz="2400" b="1" cap="all" dirty="0">
              <a:solidFill>
                <a:schemeClr val="bg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134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86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787" y="87089"/>
            <a:ext cx="1620000" cy="10389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8"/>
            <a:ext cx="12192000" cy="112600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140293" y="241421"/>
            <a:ext cx="2743200" cy="365125"/>
          </a:xfrm>
        </p:spPr>
        <p:txBody>
          <a:bodyPr/>
          <a:lstStyle/>
          <a:p>
            <a:fld id="{070BEAFF-4205-4818-9610-362A572D833C}" type="slidenum">
              <a:rPr lang="ru-RU" sz="2400" b="1" smtClean="0">
                <a:solidFill>
                  <a:srgbClr val="7030A0"/>
                </a:solidFill>
                <a:latin typeface="Arial Narrow" panose="020B0606020202030204" pitchFamily="34" charset="0"/>
              </a:rPr>
              <a:pPr/>
              <a:t>5</a:t>
            </a:fld>
            <a:endParaRPr lang="ru-RU" sz="24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0" y="10690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cap="all" dirty="0">
                <a:solidFill>
                  <a:srgbClr val="8064A2">
                    <a:lumMod val="50000"/>
                  </a:srgbClr>
                </a:solidFill>
                <a:latin typeface="Arial Narrow" panose="020B0606020202030204" pitchFamily="34" charset="0"/>
              </a:rPr>
              <a:t>Программное обеспечение моделирования</a:t>
            </a:r>
            <a:endParaRPr lang="en-US" sz="2400" b="1" cap="all" dirty="0">
              <a:solidFill>
                <a:srgbClr val="8064A2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Заголовок 4">
            <a:extLst>
              <a:ext uri="{FF2B5EF4-FFF2-40B4-BE49-F238E27FC236}">
                <a16:creationId xmlns:a16="http://schemas.microsoft.com/office/drawing/2014/main" id="{70668134-223B-47ED-A51C-C247FCA89AED}"/>
              </a:ext>
            </a:extLst>
          </p:cNvPr>
          <p:cNvSpPr txBox="1">
            <a:spLocks/>
          </p:cNvSpPr>
          <p:nvPr/>
        </p:nvSpPr>
        <p:spPr>
          <a:xfrm>
            <a:off x="0" y="14321"/>
            <a:ext cx="6096000" cy="697132"/>
          </a:xfrm>
          <a:prstGeom prst="rect">
            <a:avLst/>
          </a:prstGeom>
        </p:spPr>
        <p:txBody>
          <a:bodyPr lIns="91433" tIns="45717" rIns="91433" bIns="45717" anchor="ctr"/>
          <a:lstStyle/>
          <a:p>
            <a:pPr>
              <a:spcBef>
                <a:spcPct val="0"/>
              </a:spcBef>
              <a:defRPr/>
            </a:pPr>
            <a:r>
              <a:rPr lang="ru-RU" sz="1200" b="1" cap="all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Молодежная лаборатория кафедры Атомных станций и ВИЭ</a:t>
            </a:r>
          </a:p>
          <a:p>
            <a:pPr>
              <a:spcBef>
                <a:spcPct val="0"/>
              </a:spcBef>
              <a:defRPr/>
            </a:pPr>
            <a:r>
              <a:rPr lang="ru-RU" sz="1200" b="1" cap="all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«ЦЕНТР ЭКОЛОГИЧЕСКИ ТОЛЕРАНТНОЙ ЭНЕРГЕТИКИ НА ОСНОВЕ ЯДЕРНЫХ, ВОЗОБНОВЛЯЕМЫХ и НЕТРАДИЦИОННЫХ ИСТОЧНИКОВ ЭНЕРГИИ»</a:t>
            </a:r>
            <a:endParaRPr lang="ru-RU" sz="1600" b="1" cap="all" dirty="0">
              <a:solidFill>
                <a:schemeClr val="bg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41484F-9DDE-403D-95A8-557E69D6A50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9318" y="1676995"/>
            <a:ext cx="6095996" cy="333959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232A0CA-ACBA-43A0-98A9-BE6B902299DC}"/>
              </a:ext>
            </a:extLst>
          </p:cNvPr>
          <p:cNvSpPr/>
          <p:nvPr/>
        </p:nvSpPr>
        <p:spPr>
          <a:xfrm>
            <a:off x="5829496" y="3282670"/>
            <a:ext cx="2421987" cy="26845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C502F04-08E5-4F11-B790-ED244D9B31B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65371" y="3429000"/>
            <a:ext cx="6102351" cy="334191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847CBE7-8D1A-46FE-8BD5-3533820CDCD6}"/>
              </a:ext>
            </a:extLst>
          </p:cNvPr>
          <p:cNvSpPr/>
          <p:nvPr/>
        </p:nvSpPr>
        <p:spPr>
          <a:xfrm>
            <a:off x="242316" y="5033081"/>
            <a:ext cx="5587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</a:rPr>
              <a:t>Для корректной имитации режима работы фасадной фотоэлектрической системы учтены </a:t>
            </a:r>
            <a:r>
              <a:rPr lang="ru-RU" b="1" dirty="0">
                <a:latin typeface="Arial Narrow" panose="020B0606020202030204" pitchFamily="34" charset="0"/>
                <a:ea typeface="Calibri" panose="020F0502020204030204" pitchFamily="34" charset="0"/>
              </a:rPr>
              <a:t>реальные условия</a:t>
            </a:r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</a:rPr>
              <a:t>:    </a:t>
            </a:r>
          </a:p>
          <a:p>
            <a:pPr algn="just"/>
            <a:r>
              <a:rPr lang="ru-RU" dirty="0">
                <a:latin typeface="Arial Narrow" panose="020B0606020202030204" pitchFamily="34" charset="0"/>
              </a:rPr>
              <a:t> –</a:t>
            </a:r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</a:rPr>
              <a:t> стохастичность прихода солнечной радиации,</a:t>
            </a:r>
          </a:p>
          <a:p>
            <a:pPr algn="just"/>
            <a:r>
              <a:rPr lang="ru-RU" dirty="0">
                <a:latin typeface="Arial Narrow" panose="020B0606020202030204" pitchFamily="34" charset="0"/>
              </a:rPr>
              <a:t> – </a:t>
            </a:r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</a:rPr>
              <a:t>температура окружающей среды в течение года,</a:t>
            </a:r>
          </a:p>
          <a:p>
            <a:pPr algn="just"/>
            <a:r>
              <a:rPr lang="ru-RU" dirty="0">
                <a:latin typeface="Arial Narrow" panose="020B0606020202030204" pitchFamily="34" charset="0"/>
              </a:rPr>
              <a:t> –</a:t>
            </a:r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</a:rPr>
              <a:t> ориентация фасада и положение модулей,</a:t>
            </a:r>
          </a:p>
          <a:p>
            <a:pPr algn="just"/>
            <a:r>
              <a:rPr lang="ru-RU" dirty="0">
                <a:latin typeface="Arial Narrow" panose="020B0606020202030204" pitchFamily="34" charset="0"/>
              </a:rPr>
              <a:t> –</a:t>
            </a:r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</a:rPr>
              <a:t> пропорции здания и др.</a:t>
            </a:r>
            <a:r>
              <a:rPr lang="ru-RU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F9F95C2-C96A-492C-B918-9730DA809098}"/>
              </a:ext>
            </a:extLst>
          </p:cNvPr>
          <p:cNvSpPr/>
          <p:nvPr/>
        </p:nvSpPr>
        <p:spPr>
          <a:xfrm>
            <a:off x="6396134" y="1546276"/>
            <a:ext cx="575366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«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PV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*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SOL premium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2022»</a:t>
            </a:r>
          </a:p>
          <a:p>
            <a:pPr algn="just"/>
            <a:r>
              <a:rPr lang="ru-RU" dirty="0">
                <a:latin typeface="Arial Narrow" panose="020B0606020202030204" pitchFamily="34" charset="0"/>
              </a:rPr>
              <a:t>Программа для имитационного моделирования работы фотоэлектрической системы.</a:t>
            </a:r>
          </a:p>
          <a:p>
            <a:pPr algn="just">
              <a:spcBef>
                <a:spcPts val="600"/>
              </a:spcBef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«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Meteonorm 7.3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»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dirty="0">
                <a:latin typeface="Arial Narrow" panose="020B0606020202030204" pitchFamily="34" charset="0"/>
              </a:rPr>
              <a:t>Дополнительная программа для включения статистической базы метеорологических данных в моделирование.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A2A5BAC-E43D-4952-A255-BA5A2CF46EA0}"/>
              </a:ext>
            </a:extLst>
          </p:cNvPr>
          <p:cNvSpPr/>
          <p:nvPr/>
        </p:nvSpPr>
        <p:spPr>
          <a:xfrm>
            <a:off x="9321765" y="3429000"/>
            <a:ext cx="24219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3D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модель фасадной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фотоэлектрической системы института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64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86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787" y="87089"/>
            <a:ext cx="1620000" cy="10389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8"/>
            <a:ext cx="12192000" cy="112600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140293" y="241421"/>
            <a:ext cx="2743200" cy="365125"/>
          </a:xfrm>
        </p:spPr>
        <p:txBody>
          <a:bodyPr/>
          <a:lstStyle/>
          <a:p>
            <a:fld id="{070BEAFF-4205-4818-9610-362A572D833C}" type="slidenum">
              <a:rPr lang="ru-RU" sz="2400" b="1" smtClean="0">
                <a:solidFill>
                  <a:srgbClr val="7030A0"/>
                </a:solidFill>
                <a:latin typeface="Arial Narrow" panose="020B0606020202030204" pitchFamily="34" charset="0"/>
              </a:rPr>
              <a:pPr/>
              <a:t>6</a:t>
            </a:fld>
            <a:endParaRPr lang="ru-RU" sz="24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0" y="10690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cap="all" dirty="0">
                <a:solidFill>
                  <a:srgbClr val="8064A2">
                    <a:lumMod val="50000"/>
                  </a:srgbClr>
                </a:solidFill>
                <a:latin typeface="Arial Narrow" panose="020B0606020202030204" pitchFamily="34" charset="0"/>
              </a:rPr>
              <a:t>Результаты Имитационного моделирования</a:t>
            </a:r>
            <a:endParaRPr lang="en-US" sz="2400" b="1" cap="all" dirty="0">
              <a:solidFill>
                <a:srgbClr val="8064A2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Заголовок 4">
            <a:extLst>
              <a:ext uri="{FF2B5EF4-FFF2-40B4-BE49-F238E27FC236}">
                <a16:creationId xmlns:a16="http://schemas.microsoft.com/office/drawing/2014/main" id="{70668134-223B-47ED-A51C-C247FCA89AED}"/>
              </a:ext>
            </a:extLst>
          </p:cNvPr>
          <p:cNvSpPr txBox="1">
            <a:spLocks/>
          </p:cNvSpPr>
          <p:nvPr/>
        </p:nvSpPr>
        <p:spPr>
          <a:xfrm>
            <a:off x="0" y="14321"/>
            <a:ext cx="6096000" cy="697132"/>
          </a:xfrm>
          <a:prstGeom prst="rect">
            <a:avLst/>
          </a:prstGeom>
        </p:spPr>
        <p:txBody>
          <a:bodyPr lIns="91433" tIns="45717" rIns="91433" bIns="45717" anchor="ctr"/>
          <a:lstStyle/>
          <a:p>
            <a:pPr>
              <a:spcBef>
                <a:spcPct val="0"/>
              </a:spcBef>
              <a:defRPr/>
            </a:pPr>
            <a:r>
              <a:rPr lang="ru-RU" sz="1200" b="1" cap="all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Молодежная лаборатория кафедры Атомных станций и ВИЭ</a:t>
            </a:r>
          </a:p>
          <a:p>
            <a:pPr>
              <a:spcBef>
                <a:spcPct val="0"/>
              </a:spcBef>
              <a:defRPr/>
            </a:pPr>
            <a:r>
              <a:rPr lang="ru-RU" sz="1200" b="1" cap="all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«ЦЕНТР ЭКОЛОГИЧЕСКИ ТОЛЕРАНТНОЙ ЭНЕРГЕТИКИ НА ОСНОВЕ ЯДЕРНЫХ, ВОЗОБНОВЛЯЕМЫХ и НЕТРАДИЦИОННЫХ ИСТОЧНИКОВ ЭНЕРГИИ»</a:t>
            </a:r>
            <a:endParaRPr lang="ru-RU" sz="1600" b="1" cap="all" dirty="0">
              <a:solidFill>
                <a:schemeClr val="bg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4C35BC4-1DEC-446F-BAFE-5E66EAC1233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600" y="3555613"/>
            <a:ext cx="11654892" cy="1737359"/>
          </a:xfrm>
          <a:prstGeom prst="rect">
            <a:avLst/>
          </a:prstGeom>
        </p:spPr>
      </p:pic>
      <p:graphicFrame>
        <p:nvGraphicFramePr>
          <p:cNvPr id="12" name="Таблица 4">
            <a:extLst>
              <a:ext uri="{FF2B5EF4-FFF2-40B4-BE49-F238E27FC236}">
                <a16:creationId xmlns:a16="http://schemas.microsoft.com/office/drawing/2014/main" id="{8F8B3840-4FDD-45DB-BAE7-1067829FD8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950240"/>
              </p:ext>
            </p:extLst>
          </p:nvPr>
        </p:nvGraphicFramePr>
        <p:xfrm>
          <a:off x="268553" y="1565028"/>
          <a:ext cx="11654893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6625">
                  <a:extLst>
                    <a:ext uri="{9D8B030D-6E8A-4147-A177-3AD203B41FA5}">
                      <a16:colId xmlns:a16="http://schemas.microsoft.com/office/drawing/2014/main" val="1779992341"/>
                    </a:ext>
                  </a:extLst>
                </a:gridCol>
                <a:gridCol w="2378322">
                  <a:extLst>
                    <a:ext uri="{9D8B030D-6E8A-4147-A177-3AD203B41FA5}">
                      <a16:colId xmlns:a16="http://schemas.microsoft.com/office/drawing/2014/main" val="1809127541"/>
                    </a:ext>
                  </a:extLst>
                </a:gridCol>
                <a:gridCol w="3632200">
                  <a:extLst>
                    <a:ext uri="{9D8B030D-6E8A-4147-A177-3AD203B41FA5}">
                      <a16:colId xmlns:a16="http://schemas.microsoft.com/office/drawing/2014/main" val="4071056827"/>
                    </a:ext>
                  </a:extLst>
                </a:gridCol>
                <a:gridCol w="1877746">
                  <a:extLst>
                    <a:ext uri="{9D8B030D-6E8A-4147-A177-3AD203B41FA5}">
                      <a16:colId xmlns:a16="http://schemas.microsoft.com/office/drawing/2014/main" val="1550926217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Технические показатели работы фасадной фотоэлектрической системы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754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300 Вт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Пиковая единичная мощность модуля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180°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Ориентация модулей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985,00 </a:t>
                      </a:r>
                      <a:r>
                        <a:rPr lang="ru-RU" sz="2200" b="1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кВт·ч/(м</a:t>
                      </a:r>
                      <a:r>
                        <a:rPr lang="ru-RU" sz="2200" b="1" kern="1200" baseline="300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2200" b="1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·год)</a:t>
                      </a:r>
                      <a:endParaRPr lang="ru-RU" sz="2200" b="1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</a:endParaRP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Суммарная солнечная радиация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16,82 </a:t>
                      </a:r>
                      <a:r>
                        <a:rPr lang="ru-RU" sz="2200" b="0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–</a:t>
                      </a:r>
                      <a:r>
                        <a:rPr lang="ru-RU" sz="2200" b="1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 17,98%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КПД модулей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238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150 шт.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Количество модулей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90°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Угол наклона модулей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41 905,00 кВт·ч/год</a:t>
                      </a:r>
                      <a:endParaRPr lang="ru-RU" sz="2200" b="1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</a:endParaRP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Выработка электроэнергии в 1-й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10,63%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КИУМ системы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225538"/>
                  </a:ext>
                </a:extLst>
              </a:tr>
            </a:tbl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A3F63A7-7027-4E6B-A5E3-0E3488FCE001}"/>
              </a:ext>
            </a:extLst>
          </p:cNvPr>
          <p:cNvSpPr/>
          <p:nvPr/>
        </p:nvSpPr>
        <p:spPr>
          <a:xfrm>
            <a:off x="1758936" y="3404424"/>
            <a:ext cx="93036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1400" dirty="0">
                <a:latin typeface="Arial Narrow" panose="020B0606020202030204" pitchFamily="34" charset="0"/>
                <a:ea typeface="Times New Roman" panose="02020603050405020304" pitchFamily="18" charset="0"/>
              </a:rPr>
              <a:t>Моделирование прихода суммарной солнечной радиации в г. Екатеринбурге на всю площадь системы (250,5 м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²)</a:t>
            </a:r>
            <a:r>
              <a:rPr lang="ru-RU" sz="1400" dirty="0">
                <a:latin typeface="Arial Narrow" panose="020B0606020202030204" pitchFamily="34" charset="0"/>
                <a:ea typeface="Times New Roman" panose="02020603050405020304" pitchFamily="18" charset="0"/>
              </a:rPr>
              <a:t> (оранжевый) и выработки электроэнергии фасадной фотоэлектрической системой (синий)</a:t>
            </a:r>
            <a:endParaRPr lang="ru-RU" sz="1400" dirty="0"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FB74E9-165F-4CB7-AA66-3DB4192B38C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8129" y="5292972"/>
            <a:ext cx="11105272" cy="152040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F703355-3825-4393-97E9-786A63660EBD}"/>
              </a:ext>
            </a:extLst>
          </p:cNvPr>
          <p:cNvSpPr/>
          <p:nvPr/>
        </p:nvSpPr>
        <p:spPr>
          <a:xfrm>
            <a:off x="2062763" y="5088777"/>
            <a:ext cx="79865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1400" dirty="0">
                <a:latin typeface="Arial Narrow" panose="020B0606020202030204" pitchFamily="34" charset="0"/>
                <a:ea typeface="Times New Roman" panose="02020603050405020304" pitchFamily="18" charset="0"/>
              </a:rPr>
              <a:t>Контурный график температуры поверхности модулей</a:t>
            </a:r>
            <a:endParaRPr lang="ru-RU" sz="1400" dirty="0"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A293A07-C2C9-4C72-9051-A15A76F8DEAC}"/>
              </a:ext>
            </a:extLst>
          </p:cNvPr>
          <p:cNvSpPr/>
          <p:nvPr/>
        </p:nvSpPr>
        <p:spPr>
          <a:xfrm>
            <a:off x="268553" y="5098903"/>
            <a:ext cx="3289987" cy="194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Надпись 2">
            <a:extLst>
              <a:ext uri="{FF2B5EF4-FFF2-40B4-BE49-F238E27FC236}">
                <a16:creationId xmlns:a16="http://schemas.microsoft.com/office/drawing/2014/main" id="{451ACC0E-E27C-4E52-A2BF-B1D9CFBDA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9" y="6177596"/>
            <a:ext cx="3242945" cy="56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indent="450215" algn="just">
              <a:lnSpc>
                <a:spcPct val="125000"/>
              </a:lnSpc>
            </a:pPr>
            <a:r>
              <a:rPr lang="ru-RU" sz="1400" b="1" kern="12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Максимальная температура: 46,5</a:t>
            </a:r>
            <a:r>
              <a:rPr lang="ru-RU" sz="1400" b="1" dirty="0">
                <a:latin typeface="Arial Narrow" panose="020B0606020202030204" pitchFamily="34" charset="0"/>
              </a:rPr>
              <a:t>°</a:t>
            </a:r>
            <a:endParaRPr lang="ru-RU" sz="1300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719CA9F9-6491-47FA-AE40-054F7D70B7D2}"/>
              </a:ext>
            </a:extLst>
          </p:cNvPr>
          <p:cNvCxnSpPr>
            <a:cxnSpLocks/>
          </p:cNvCxnSpPr>
          <p:nvPr/>
        </p:nvCxnSpPr>
        <p:spPr>
          <a:xfrm>
            <a:off x="7012623" y="6155848"/>
            <a:ext cx="164465" cy="92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186ABAF-6DDE-4285-BAFD-8889ED42AB39}"/>
              </a:ext>
            </a:extLst>
          </p:cNvPr>
          <p:cNvSpPr/>
          <p:nvPr/>
        </p:nvSpPr>
        <p:spPr>
          <a:xfrm>
            <a:off x="858129" y="5638800"/>
            <a:ext cx="208671" cy="438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24855F0-3C7A-40D7-8B11-017DB984CA67}"/>
              </a:ext>
            </a:extLst>
          </p:cNvPr>
          <p:cNvSpPr/>
          <p:nvPr/>
        </p:nvSpPr>
        <p:spPr>
          <a:xfrm rot="16200000">
            <a:off x="120256" y="5860101"/>
            <a:ext cx="17373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1100" dirty="0">
                <a:latin typeface="Arial Narrow" panose="020B0606020202030204" pitchFamily="34" charset="0"/>
                <a:ea typeface="Times New Roman" panose="02020603050405020304" pitchFamily="18" charset="0"/>
              </a:rPr>
              <a:t>Время суток , ч </a:t>
            </a:r>
            <a:endParaRPr lang="ru-RU" sz="1100" dirty="0"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CBEF681-3733-42E4-A802-EB7760041E90}"/>
              </a:ext>
            </a:extLst>
          </p:cNvPr>
          <p:cNvSpPr/>
          <p:nvPr/>
        </p:nvSpPr>
        <p:spPr>
          <a:xfrm rot="5400000">
            <a:off x="6505127" y="6009820"/>
            <a:ext cx="170490" cy="1506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C52D382-9852-4AB5-AF49-47C329C01A04}"/>
              </a:ext>
            </a:extLst>
          </p:cNvPr>
          <p:cNvSpPr/>
          <p:nvPr/>
        </p:nvSpPr>
        <p:spPr>
          <a:xfrm>
            <a:off x="11752957" y="5396554"/>
            <a:ext cx="164465" cy="1089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4327799-A31C-468F-BE32-0BCDF5804A3D}"/>
              </a:ext>
            </a:extLst>
          </p:cNvPr>
          <p:cNvSpPr/>
          <p:nvPr/>
        </p:nvSpPr>
        <p:spPr>
          <a:xfrm rot="5400000">
            <a:off x="10923962" y="5678493"/>
            <a:ext cx="17373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1100" dirty="0">
                <a:latin typeface="Arial Narrow" panose="020B0606020202030204" pitchFamily="34" charset="0"/>
                <a:ea typeface="Times New Roman" panose="02020603050405020304" pitchFamily="18" charset="0"/>
              </a:rPr>
              <a:t>Температура, °С </a:t>
            </a:r>
            <a:endParaRPr lang="ru-RU" sz="1100" dirty="0"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0F00E00-711C-414C-A495-3F9D7C9CCB4A}"/>
              </a:ext>
            </a:extLst>
          </p:cNvPr>
          <p:cNvSpPr/>
          <p:nvPr/>
        </p:nvSpPr>
        <p:spPr>
          <a:xfrm>
            <a:off x="5275264" y="6631065"/>
            <a:ext cx="17373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1000" dirty="0">
                <a:latin typeface="Arial Narrow" panose="020B0606020202030204" pitchFamily="34" charset="0"/>
                <a:ea typeface="Times New Roman" panose="02020603050405020304" pitchFamily="18" charset="0"/>
              </a:rPr>
              <a:t>Номер дня в году</a:t>
            </a:r>
            <a:endParaRPr lang="ru-RU" sz="1000" dirty="0"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276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86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787" y="87089"/>
            <a:ext cx="1620000" cy="10389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8"/>
            <a:ext cx="12192000" cy="112600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140293" y="241421"/>
            <a:ext cx="2743200" cy="365125"/>
          </a:xfrm>
        </p:spPr>
        <p:txBody>
          <a:bodyPr/>
          <a:lstStyle/>
          <a:p>
            <a:fld id="{070BEAFF-4205-4818-9610-362A572D833C}" type="slidenum">
              <a:rPr lang="ru-RU" sz="2400" b="1" smtClean="0">
                <a:solidFill>
                  <a:srgbClr val="7030A0"/>
                </a:solidFill>
                <a:latin typeface="Arial Narrow" panose="020B0606020202030204" pitchFamily="34" charset="0"/>
              </a:rPr>
              <a:pPr/>
              <a:t>7</a:t>
            </a:fld>
            <a:endParaRPr lang="ru-RU" sz="24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0" y="10690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cap="all" dirty="0">
                <a:solidFill>
                  <a:srgbClr val="8064A2">
                    <a:lumMod val="50000"/>
                  </a:srgbClr>
                </a:solidFill>
                <a:latin typeface="Arial Narrow" panose="020B0606020202030204" pitchFamily="34" charset="0"/>
              </a:rPr>
              <a:t>Сопоставление результатов двух методов исследования</a:t>
            </a:r>
            <a:endParaRPr lang="en-US" sz="2400" b="1" cap="all" dirty="0">
              <a:solidFill>
                <a:srgbClr val="8064A2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Заголовок 4">
            <a:extLst>
              <a:ext uri="{FF2B5EF4-FFF2-40B4-BE49-F238E27FC236}">
                <a16:creationId xmlns:a16="http://schemas.microsoft.com/office/drawing/2014/main" id="{70668134-223B-47ED-A51C-C247FCA89AED}"/>
              </a:ext>
            </a:extLst>
          </p:cNvPr>
          <p:cNvSpPr txBox="1">
            <a:spLocks/>
          </p:cNvSpPr>
          <p:nvPr/>
        </p:nvSpPr>
        <p:spPr>
          <a:xfrm>
            <a:off x="0" y="14321"/>
            <a:ext cx="6096000" cy="697132"/>
          </a:xfrm>
          <a:prstGeom prst="rect">
            <a:avLst/>
          </a:prstGeom>
        </p:spPr>
        <p:txBody>
          <a:bodyPr lIns="91433" tIns="45717" rIns="91433" bIns="45717" anchor="ctr"/>
          <a:lstStyle/>
          <a:p>
            <a:pPr>
              <a:spcBef>
                <a:spcPct val="0"/>
              </a:spcBef>
              <a:defRPr/>
            </a:pPr>
            <a:r>
              <a:rPr lang="ru-RU" sz="1200" b="1" cap="all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Молодежная лаборатория кафедры Атомных станций и ВИЭ</a:t>
            </a:r>
          </a:p>
          <a:p>
            <a:pPr>
              <a:spcBef>
                <a:spcPct val="0"/>
              </a:spcBef>
              <a:defRPr/>
            </a:pPr>
            <a:r>
              <a:rPr lang="ru-RU" sz="1200" b="1" cap="all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«ЦЕНТР ЭКОЛОГИЧЕСКИ ТОЛЕРАНТНОЙ ЭНЕРГЕТИКИ НА ОСНОВЕ ЯДЕРНЫХ, ВОЗОБНОВЛЯЕМЫХ и НЕТРАДИЦИОННЫХ ИСТОЧНИКОВ ЭНЕРГИИ»</a:t>
            </a:r>
            <a:endParaRPr lang="ru-RU" sz="1600" b="1" cap="all" dirty="0">
              <a:solidFill>
                <a:schemeClr val="bg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04478003-5983-4D92-BD98-91439AD8035A}"/>
              </a:ext>
            </a:extLst>
          </p:cNvPr>
          <p:cNvCxnSpPr>
            <a:cxnSpLocks/>
          </p:cNvCxnSpPr>
          <p:nvPr/>
        </p:nvCxnSpPr>
        <p:spPr>
          <a:xfrm>
            <a:off x="9609532" y="3697626"/>
            <a:ext cx="9314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BC5107D6-F8B0-4436-9DE8-D6E576C536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046417"/>
              </p:ext>
            </p:extLst>
          </p:nvPr>
        </p:nvGraphicFramePr>
        <p:xfrm>
          <a:off x="289830" y="1631005"/>
          <a:ext cx="6346396" cy="51408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3348">
                  <a:extLst>
                    <a:ext uri="{9D8B030D-6E8A-4147-A177-3AD203B41FA5}">
                      <a16:colId xmlns:a16="http://schemas.microsoft.com/office/drawing/2014/main" val="317371140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431994562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1800414289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139114512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602476842"/>
                    </a:ext>
                  </a:extLst>
                </a:gridCol>
                <a:gridCol w="618023">
                  <a:extLst>
                    <a:ext uri="{9D8B030D-6E8A-4147-A177-3AD203B41FA5}">
                      <a16:colId xmlns:a16="http://schemas.microsoft.com/office/drawing/2014/main" val="4115283526"/>
                    </a:ext>
                  </a:extLst>
                </a:gridCol>
                <a:gridCol w="630225">
                  <a:extLst>
                    <a:ext uri="{9D8B030D-6E8A-4147-A177-3AD203B41FA5}">
                      <a16:colId xmlns:a16="http://schemas.microsoft.com/office/drawing/2014/main" val="977292473"/>
                    </a:ext>
                  </a:extLst>
                </a:gridCol>
              </a:tblGrid>
              <a:tr h="1440787">
                <a:tc rowSpan="2">
                  <a:txBody>
                    <a:bodyPr/>
                    <a:lstStyle/>
                    <a:p>
                      <a:pPr indent="5715" algn="just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0" kern="5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Месяц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0" kern="5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Приход суммарной солнечной радиации на вертикальную поверхность, </a:t>
                      </a:r>
                      <a:r>
                        <a:rPr lang="ru-RU" sz="1400" b="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кВт</a:t>
                      </a:r>
                      <a:r>
                        <a:rPr lang="ru-RU" sz="1400" b="0" kern="5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·</a:t>
                      </a:r>
                      <a:r>
                        <a:rPr lang="ru-RU" sz="1400" b="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ч/(м</a:t>
                      </a:r>
                      <a:r>
                        <a:rPr lang="ru-RU" sz="1400" b="0" kern="0" baseline="30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ru-RU" sz="1400" b="0" kern="5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·</a:t>
                      </a:r>
                      <a:r>
                        <a:rPr lang="ru-RU" sz="1400" b="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мес)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0" kern="5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Выработка электроэнергии,     </a:t>
                      </a:r>
                      <a:r>
                        <a:rPr lang="ru-RU" sz="1400" b="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кВт</a:t>
                      </a:r>
                      <a:r>
                        <a:rPr lang="ru-RU" sz="1400" b="0" kern="5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·</a:t>
                      </a:r>
                      <a:r>
                        <a:rPr lang="ru-RU" sz="1400" b="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ч/мес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0" kern="5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КИУМ, 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indent="5715"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0" kern="5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851197"/>
                  </a:ext>
                </a:extLst>
              </a:tr>
              <a:tr h="264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5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ТР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5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ИМ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5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ТР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5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ИМ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5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ТР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5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ИМ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964456"/>
                  </a:ext>
                </a:extLst>
              </a:tr>
              <a:tr h="264292">
                <a:tc>
                  <a:txBody>
                    <a:bodyPr/>
                    <a:lstStyle/>
                    <a:p>
                      <a:pPr indent="5715" algn="just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Январь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85,75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67,9</a:t>
                      </a: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3 827,80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3 055,7</a:t>
                      </a:r>
                      <a:r>
                        <a:rPr lang="ru-RU" sz="1400" ker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400" kern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11,43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9,13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41466"/>
                  </a:ext>
                </a:extLst>
              </a:tr>
              <a:tr h="264292">
                <a:tc>
                  <a:txBody>
                    <a:bodyPr/>
                    <a:lstStyle/>
                    <a:p>
                      <a:pPr indent="5715" algn="just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Февраль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109,45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104,6</a:t>
                      </a: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4 885,75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4 730,3</a:t>
                      </a: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16,16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15,64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574588"/>
                  </a:ext>
                </a:extLst>
              </a:tr>
              <a:tr h="264292">
                <a:tc>
                  <a:txBody>
                    <a:bodyPr/>
                    <a:lstStyle/>
                    <a:p>
                      <a:pPr indent="5715" algn="just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Март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141,01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146,2</a:t>
                      </a: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6 294,56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6 414,8</a:t>
                      </a: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18,80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19,16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51296"/>
                  </a:ext>
                </a:extLst>
              </a:tr>
              <a:tr h="264292">
                <a:tc>
                  <a:txBody>
                    <a:bodyPr/>
                    <a:lstStyle/>
                    <a:p>
                      <a:pPr indent="5715" algn="just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Апрель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103,91</a:t>
                      </a:r>
                      <a:endParaRPr lang="ru-RU" sz="1400" kern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107,8</a:t>
                      </a: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4 638,45</a:t>
                      </a:r>
                      <a:endParaRPr lang="ru-RU" sz="1400" kern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4 606,9</a:t>
                      </a: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14,35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14,22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403712"/>
                  </a:ext>
                </a:extLst>
              </a:tr>
              <a:tr h="264292">
                <a:tc>
                  <a:txBody>
                    <a:bodyPr/>
                    <a:lstStyle/>
                    <a:p>
                      <a:pPr indent="5715" algn="just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Май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83,71</a:t>
                      </a:r>
                      <a:endParaRPr lang="ru-RU" sz="1400" kern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86,2</a:t>
                      </a: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3 736,74</a:t>
                      </a:r>
                      <a:endParaRPr lang="ru-RU" sz="1400" kern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3 517,4</a:t>
                      </a: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11,16</a:t>
                      </a:r>
                      <a:endParaRPr lang="ru-RU" sz="1400" kern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10,51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08958"/>
                  </a:ext>
                </a:extLst>
              </a:tr>
              <a:tr h="264292">
                <a:tc>
                  <a:txBody>
                    <a:bodyPr/>
                    <a:lstStyle/>
                    <a:p>
                      <a:pPr indent="5715" algn="just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Июнь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78,96</a:t>
                      </a:r>
                      <a:endParaRPr lang="ru-RU" sz="1400" kern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82,9</a:t>
                      </a: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3 524,70</a:t>
                      </a:r>
                      <a:endParaRPr lang="ru-RU" sz="1400" kern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3 339,7</a:t>
                      </a: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10,88</a:t>
                      </a:r>
                      <a:endParaRPr lang="ru-RU" sz="1400" kern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10,31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943895"/>
                  </a:ext>
                </a:extLst>
              </a:tr>
              <a:tr h="264292">
                <a:tc>
                  <a:txBody>
                    <a:bodyPr/>
                    <a:lstStyle/>
                    <a:p>
                      <a:pPr indent="5715" algn="just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Июль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81,71</a:t>
                      </a:r>
                      <a:endParaRPr lang="ru-RU" sz="1400" kern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81,3</a:t>
                      </a: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3 647,46</a:t>
                      </a:r>
                      <a:endParaRPr lang="ru-RU" sz="1400" kern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3 243,4</a:t>
                      </a: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10,89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9,69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864657"/>
                  </a:ext>
                </a:extLst>
              </a:tr>
              <a:tr h="264292">
                <a:tc>
                  <a:txBody>
                    <a:bodyPr/>
                    <a:lstStyle/>
                    <a:p>
                      <a:pPr indent="5715" algn="just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Август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82,62</a:t>
                      </a:r>
                      <a:endParaRPr lang="ru-RU" sz="1400" kern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78,8</a:t>
                      </a: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3 688,08</a:t>
                      </a:r>
                      <a:endParaRPr lang="ru-RU" sz="1400" kern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3 189,1</a:t>
                      </a: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11,02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9,53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497830"/>
                  </a:ext>
                </a:extLst>
              </a:tr>
              <a:tr h="264292">
                <a:tc>
                  <a:txBody>
                    <a:bodyPr/>
                    <a:lstStyle/>
                    <a:p>
                      <a:pPr indent="5715" algn="just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Сентябрь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76,47</a:t>
                      </a:r>
                      <a:endParaRPr lang="ru-RU" sz="1400" kern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71,4</a:t>
                      </a: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3 413,55</a:t>
                      </a:r>
                      <a:endParaRPr lang="ru-RU" sz="1400" kern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2 954,40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10,54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9,12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304518"/>
                  </a:ext>
                </a:extLst>
              </a:tr>
              <a:tr h="264292">
                <a:tc>
                  <a:txBody>
                    <a:bodyPr/>
                    <a:lstStyle/>
                    <a:p>
                      <a:pPr indent="5715" algn="just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Октябрь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72,04</a:t>
                      </a:r>
                      <a:endParaRPr lang="ru-RU" sz="1400" kern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60,8</a:t>
                      </a: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3 215,80</a:t>
                      </a:r>
                      <a:endParaRPr lang="ru-RU" sz="1400" kern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2 559,50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9,61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7,64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391953"/>
                  </a:ext>
                </a:extLst>
              </a:tr>
              <a:tr h="264292">
                <a:tc>
                  <a:txBody>
                    <a:bodyPr/>
                    <a:lstStyle/>
                    <a:p>
                      <a:pPr indent="5715" algn="just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Ноябрь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68,27</a:t>
                      </a:r>
                      <a:endParaRPr lang="ru-RU" sz="1400" kern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51,6</a:t>
                      </a: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3 047,51</a:t>
                      </a:r>
                      <a:endParaRPr lang="ru-RU" sz="1400" kern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2 256,90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9,41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6,97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746457"/>
                  </a:ext>
                </a:extLst>
              </a:tr>
              <a:tr h="264292">
                <a:tc>
                  <a:txBody>
                    <a:bodyPr/>
                    <a:lstStyle/>
                    <a:p>
                      <a:pPr indent="5715" algn="just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Декабрь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71,00</a:t>
                      </a:r>
                      <a:endParaRPr lang="ru-RU" sz="1400" kern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45,60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3 169,38</a:t>
                      </a:r>
                      <a:endParaRPr lang="ru-RU" sz="1400" kern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2 036,70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9,47</a:t>
                      </a:r>
                      <a:endParaRPr lang="ru-RU" sz="1400" kern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6,08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842636"/>
                  </a:ext>
                </a:extLst>
              </a:tr>
              <a:tr h="264292">
                <a:tc>
                  <a:txBody>
                    <a:bodyPr/>
                    <a:lstStyle/>
                    <a:p>
                      <a:pPr indent="5715" algn="just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1 054,90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985,00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ker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47 089,78</a:t>
                      </a:r>
                      <a:endParaRPr lang="ru-RU" sz="1400" b="1" kern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41 905,00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11,95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5715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10,63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7508" marR="6750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413362"/>
                  </a:ext>
                </a:extLst>
              </a:tr>
            </a:tbl>
          </a:graphicData>
        </a:graphic>
      </p:graphicFrame>
      <p:graphicFrame>
        <p:nvGraphicFramePr>
          <p:cNvPr id="16" name="Таблица 16">
            <a:extLst>
              <a:ext uri="{FF2B5EF4-FFF2-40B4-BE49-F238E27FC236}">
                <a16:creationId xmlns:a16="http://schemas.microsoft.com/office/drawing/2014/main" id="{9B89B3D7-6B4D-4CDF-98BE-FF401D790D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904647"/>
              </p:ext>
            </p:extLst>
          </p:nvPr>
        </p:nvGraphicFramePr>
        <p:xfrm>
          <a:off x="9117972" y="2897890"/>
          <a:ext cx="277553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290">
                  <a:extLst>
                    <a:ext uri="{9D8B030D-6E8A-4147-A177-3AD203B41FA5}">
                      <a16:colId xmlns:a16="http://schemas.microsoft.com/office/drawing/2014/main" val="4058844760"/>
                    </a:ext>
                  </a:extLst>
                </a:gridCol>
                <a:gridCol w="1260721">
                  <a:extLst>
                    <a:ext uri="{9D8B030D-6E8A-4147-A177-3AD203B41FA5}">
                      <a16:colId xmlns:a16="http://schemas.microsoft.com/office/drawing/2014/main" val="289953727"/>
                    </a:ext>
                  </a:extLst>
                </a:gridCol>
                <a:gridCol w="318240">
                  <a:extLst>
                    <a:ext uri="{9D8B030D-6E8A-4147-A177-3AD203B41FA5}">
                      <a16:colId xmlns:a16="http://schemas.microsoft.com/office/drawing/2014/main" val="3981502288"/>
                    </a:ext>
                  </a:extLst>
                </a:gridCol>
                <a:gridCol w="773286">
                  <a:extLst>
                    <a:ext uri="{9D8B030D-6E8A-4147-A177-3AD203B41FA5}">
                      <a16:colId xmlns:a16="http://schemas.microsoft.com/office/drawing/2014/main" val="15281052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Китай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–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11,1%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637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b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США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–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20,7%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51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b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Япония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–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14,1%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096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b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Германия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–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10,7%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437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b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Индия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–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17,2%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513613"/>
                  </a:ext>
                </a:extLst>
              </a:tr>
            </a:tbl>
          </a:graphicData>
        </a:graphic>
      </p:graphicFrame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4BB37A7A-6EA1-483F-95A2-CF281D1C8E05}"/>
              </a:ext>
            </a:extLst>
          </p:cNvPr>
          <p:cNvSpPr/>
          <p:nvPr/>
        </p:nvSpPr>
        <p:spPr>
          <a:xfrm>
            <a:off x="9245600" y="2501509"/>
            <a:ext cx="259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Страны-лидеры по УМ</a:t>
            </a: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AE8358A7-05B7-4BF2-AB7D-F45257B7C232}"/>
              </a:ext>
            </a:extLst>
          </p:cNvPr>
          <p:cNvCxnSpPr>
            <a:cxnSpLocks/>
          </p:cNvCxnSpPr>
          <p:nvPr/>
        </p:nvCxnSpPr>
        <p:spPr>
          <a:xfrm>
            <a:off x="9021112" y="1631005"/>
            <a:ext cx="0" cy="51126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A0D4A1B0-6C28-4C15-BF78-14145D7977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693752"/>
              </p:ext>
            </p:extLst>
          </p:nvPr>
        </p:nvGraphicFramePr>
        <p:xfrm>
          <a:off x="9117972" y="2020095"/>
          <a:ext cx="277553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290">
                  <a:extLst>
                    <a:ext uri="{9D8B030D-6E8A-4147-A177-3AD203B41FA5}">
                      <a16:colId xmlns:a16="http://schemas.microsoft.com/office/drawing/2014/main" val="430519417"/>
                    </a:ext>
                  </a:extLst>
                </a:gridCol>
                <a:gridCol w="1260721">
                  <a:extLst>
                    <a:ext uri="{9D8B030D-6E8A-4147-A177-3AD203B41FA5}">
                      <a16:colId xmlns:a16="http://schemas.microsoft.com/office/drawing/2014/main" val="4062453269"/>
                    </a:ext>
                  </a:extLst>
                </a:gridCol>
                <a:gridCol w="318240">
                  <a:extLst>
                    <a:ext uri="{9D8B030D-6E8A-4147-A177-3AD203B41FA5}">
                      <a16:colId xmlns:a16="http://schemas.microsoft.com/office/drawing/2014/main" val="1789310034"/>
                    </a:ext>
                  </a:extLst>
                </a:gridCol>
                <a:gridCol w="773286">
                  <a:extLst>
                    <a:ext uri="{9D8B030D-6E8A-4147-A177-3AD203B41FA5}">
                      <a16:colId xmlns:a16="http://schemas.microsoft.com/office/drawing/2014/main" val="18424047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Россия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–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14,4%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085020"/>
                  </a:ext>
                </a:extLst>
              </a:tr>
            </a:tbl>
          </a:graphicData>
        </a:graphic>
      </p:graphicFrame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E4F7D8D0-D084-4CEC-A081-A0E9B1C2B0CF}"/>
              </a:ext>
            </a:extLst>
          </p:cNvPr>
          <p:cNvSpPr/>
          <p:nvPr/>
        </p:nvSpPr>
        <p:spPr>
          <a:xfrm>
            <a:off x="9117973" y="1551989"/>
            <a:ext cx="276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 Narrow" panose="020B0606020202030204" pitchFamily="34" charset="0"/>
                <a:ea typeface="Calibri" panose="020F0502020204030204" pitchFamily="34" charset="0"/>
              </a:rPr>
              <a:t>Сравнение КИУМ*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362ACFC4-D9C1-433B-B0A5-408D820F60AC}"/>
              </a:ext>
            </a:extLst>
          </p:cNvPr>
          <p:cNvSpPr/>
          <p:nvPr/>
        </p:nvSpPr>
        <p:spPr>
          <a:xfrm>
            <a:off x="9733250" y="4893305"/>
            <a:ext cx="259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Другие страны</a:t>
            </a:r>
          </a:p>
        </p:txBody>
      </p:sp>
      <p:graphicFrame>
        <p:nvGraphicFramePr>
          <p:cNvPr id="46" name="Таблица 16">
            <a:extLst>
              <a:ext uri="{FF2B5EF4-FFF2-40B4-BE49-F238E27FC236}">
                <a16:creationId xmlns:a16="http://schemas.microsoft.com/office/drawing/2014/main" id="{3AD0411A-BD4C-4512-9510-F8839CEEF0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570032"/>
              </p:ext>
            </p:extLst>
          </p:nvPr>
        </p:nvGraphicFramePr>
        <p:xfrm>
          <a:off x="9126633" y="5288517"/>
          <a:ext cx="277553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290">
                  <a:extLst>
                    <a:ext uri="{9D8B030D-6E8A-4147-A177-3AD203B41FA5}">
                      <a16:colId xmlns:a16="http://schemas.microsoft.com/office/drawing/2014/main" val="4058844760"/>
                    </a:ext>
                  </a:extLst>
                </a:gridCol>
                <a:gridCol w="1260721">
                  <a:extLst>
                    <a:ext uri="{9D8B030D-6E8A-4147-A177-3AD203B41FA5}">
                      <a16:colId xmlns:a16="http://schemas.microsoft.com/office/drawing/2014/main" val="289953727"/>
                    </a:ext>
                  </a:extLst>
                </a:gridCol>
                <a:gridCol w="318240">
                  <a:extLst>
                    <a:ext uri="{9D8B030D-6E8A-4147-A177-3AD203B41FA5}">
                      <a16:colId xmlns:a16="http://schemas.microsoft.com/office/drawing/2014/main" val="3981502288"/>
                    </a:ext>
                  </a:extLst>
                </a:gridCol>
                <a:gridCol w="773286">
                  <a:extLst>
                    <a:ext uri="{9D8B030D-6E8A-4147-A177-3AD203B41FA5}">
                      <a16:colId xmlns:a16="http://schemas.microsoft.com/office/drawing/2014/main" val="15281052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Британия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–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10,7%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637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b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Австралия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–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15,4%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51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b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Испания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–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20,1%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096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b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ОАЭ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–</a:t>
                      </a:r>
                      <a:endParaRPr lang="ru-RU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26,6%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437870"/>
                  </a:ext>
                </a:extLst>
              </a:tr>
            </a:tbl>
          </a:graphicData>
        </a:graphic>
      </p:graphicFrame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6723608-AAB8-40CE-AE7C-2EF4B716A3C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77046" y="2035052"/>
            <a:ext cx="295858" cy="32522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77398F6-A17F-4C97-B64F-619A07D05CD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66765" y="5305130"/>
            <a:ext cx="331603" cy="32258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4199873-4C6E-4183-9A41-72C190DFC1C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76290" y="4029279"/>
            <a:ext cx="301189" cy="314204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B815B6B-25AC-4AAF-81CE-6BF8F44E61B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86571" y="2923515"/>
            <a:ext cx="290908" cy="31862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5AAA734-829B-4867-B19B-C33DC992D83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77045" y="3292129"/>
            <a:ext cx="300434" cy="31420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2C62F35-D11D-4C68-B994-B2038F558E04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57240" y="3657397"/>
            <a:ext cx="338137" cy="32385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24F13D8-80F1-423F-A3D9-38F7A5E5346E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177045" y="4396501"/>
            <a:ext cx="305353" cy="31420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0B3FD8D-C5E6-43E0-8962-5B359B31CF5C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185198" y="5680737"/>
            <a:ext cx="327197" cy="32258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B2DD990-AE9E-4635-84D4-4DE9AE554706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190465" y="6423398"/>
            <a:ext cx="316661" cy="33223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B16936D-79E6-4E17-ABFF-C3CADA6395C0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185198" y="6054150"/>
            <a:ext cx="327197" cy="331871"/>
          </a:xfrm>
          <a:prstGeom prst="rect">
            <a:avLst/>
          </a:prstGeom>
        </p:spPr>
      </p:pic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05C3FA23-A281-472D-9CDC-E55ABA4E4C96}"/>
              </a:ext>
            </a:extLst>
          </p:cNvPr>
          <p:cNvSpPr/>
          <p:nvPr/>
        </p:nvSpPr>
        <p:spPr>
          <a:xfrm rot="16200000">
            <a:off x="7596952" y="6034816"/>
            <a:ext cx="259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</a:rPr>
              <a:t>*Данные 2020 г.</a:t>
            </a:r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F89E9259-344C-434C-B7AE-05765C2BD19E}"/>
              </a:ext>
            </a:extLst>
          </p:cNvPr>
          <p:cNvCxnSpPr>
            <a:cxnSpLocks/>
          </p:cNvCxnSpPr>
          <p:nvPr/>
        </p:nvCxnSpPr>
        <p:spPr>
          <a:xfrm flipH="1">
            <a:off x="6636226" y="3760064"/>
            <a:ext cx="575561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2B54C7BE-CC7F-4DE1-A1EA-3645581F9C72}"/>
              </a:ext>
            </a:extLst>
          </p:cNvPr>
          <p:cNvCxnSpPr>
            <a:cxnSpLocks/>
          </p:cNvCxnSpPr>
          <p:nvPr/>
        </p:nvCxnSpPr>
        <p:spPr>
          <a:xfrm flipH="1">
            <a:off x="6636226" y="3657397"/>
            <a:ext cx="122882" cy="102667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3022CF21-ACA5-46D7-B078-FE44ACDB33E8}"/>
              </a:ext>
            </a:extLst>
          </p:cNvPr>
          <p:cNvCxnSpPr>
            <a:cxnSpLocks/>
          </p:cNvCxnSpPr>
          <p:nvPr/>
        </p:nvCxnSpPr>
        <p:spPr>
          <a:xfrm flipH="1">
            <a:off x="6643072" y="4014990"/>
            <a:ext cx="575561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947F4F94-90AB-49C7-8E3D-832954507D42}"/>
              </a:ext>
            </a:extLst>
          </p:cNvPr>
          <p:cNvCxnSpPr>
            <a:cxnSpLocks/>
          </p:cNvCxnSpPr>
          <p:nvPr/>
        </p:nvCxnSpPr>
        <p:spPr>
          <a:xfrm flipH="1">
            <a:off x="6643072" y="3912323"/>
            <a:ext cx="122882" cy="102667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909E3D08-DBB1-47C8-B61B-D30B637BC5D5}"/>
              </a:ext>
            </a:extLst>
          </p:cNvPr>
          <p:cNvCxnSpPr>
            <a:cxnSpLocks/>
          </p:cNvCxnSpPr>
          <p:nvPr/>
        </p:nvCxnSpPr>
        <p:spPr>
          <a:xfrm flipH="1">
            <a:off x="6635297" y="4276989"/>
            <a:ext cx="575561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7E802958-0A7C-49F9-88BD-2FE5E1793C56}"/>
              </a:ext>
            </a:extLst>
          </p:cNvPr>
          <p:cNvCxnSpPr>
            <a:cxnSpLocks/>
          </p:cNvCxnSpPr>
          <p:nvPr/>
        </p:nvCxnSpPr>
        <p:spPr>
          <a:xfrm flipH="1">
            <a:off x="6635297" y="4174322"/>
            <a:ext cx="122882" cy="102667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C50797E4-8E6F-4911-8C7A-010D9906AE2A}"/>
              </a:ext>
            </a:extLst>
          </p:cNvPr>
          <p:cNvCxnSpPr>
            <a:cxnSpLocks/>
          </p:cNvCxnSpPr>
          <p:nvPr/>
        </p:nvCxnSpPr>
        <p:spPr>
          <a:xfrm flipH="1">
            <a:off x="6643072" y="4538987"/>
            <a:ext cx="575561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4ACA76D4-5486-4DA7-B002-994D17853E59}"/>
              </a:ext>
            </a:extLst>
          </p:cNvPr>
          <p:cNvCxnSpPr>
            <a:cxnSpLocks/>
          </p:cNvCxnSpPr>
          <p:nvPr/>
        </p:nvCxnSpPr>
        <p:spPr>
          <a:xfrm flipH="1">
            <a:off x="6643072" y="4436320"/>
            <a:ext cx="122882" cy="102667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44D0E9CB-471C-4ED2-88CA-638E9989BE32}"/>
              </a:ext>
            </a:extLst>
          </p:cNvPr>
          <p:cNvCxnSpPr>
            <a:cxnSpLocks/>
          </p:cNvCxnSpPr>
          <p:nvPr/>
        </p:nvCxnSpPr>
        <p:spPr>
          <a:xfrm flipH="1">
            <a:off x="6643052" y="4808057"/>
            <a:ext cx="575561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81C3CB70-633E-4139-92E6-1464AA07E874}"/>
              </a:ext>
            </a:extLst>
          </p:cNvPr>
          <p:cNvCxnSpPr>
            <a:cxnSpLocks/>
          </p:cNvCxnSpPr>
          <p:nvPr/>
        </p:nvCxnSpPr>
        <p:spPr>
          <a:xfrm flipH="1">
            <a:off x="6643052" y="4705390"/>
            <a:ext cx="122882" cy="102667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6778054F-396C-430C-B3D4-70A1843BACD5}"/>
              </a:ext>
            </a:extLst>
          </p:cNvPr>
          <p:cNvCxnSpPr>
            <a:cxnSpLocks/>
          </p:cNvCxnSpPr>
          <p:nvPr/>
        </p:nvCxnSpPr>
        <p:spPr>
          <a:xfrm flipH="1">
            <a:off x="6641647" y="6661697"/>
            <a:ext cx="57556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261EC609-D3FF-42E7-85D9-0CCAEBDD966F}"/>
              </a:ext>
            </a:extLst>
          </p:cNvPr>
          <p:cNvCxnSpPr>
            <a:cxnSpLocks/>
          </p:cNvCxnSpPr>
          <p:nvPr/>
        </p:nvCxnSpPr>
        <p:spPr>
          <a:xfrm flipH="1">
            <a:off x="6641647" y="6559030"/>
            <a:ext cx="122882" cy="1026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9B8DCC98-2F4E-49AB-A72F-E4EC6E441271}"/>
              </a:ext>
            </a:extLst>
          </p:cNvPr>
          <p:cNvSpPr/>
          <p:nvPr/>
        </p:nvSpPr>
        <p:spPr>
          <a:xfrm>
            <a:off x="6391250" y="4070911"/>
            <a:ext cx="259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rial Narrow" panose="020B0606020202030204" pitchFamily="34" charset="0"/>
              </a:rPr>
              <a:t>&lt;</a:t>
            </a:r>
            <a:r>
              <a:rPr lang="ru-RU" sz="2000" dirty="0">
                <a:latin typeface="Arial Narrow" panose="020B0606020202030204" pitchFamily="34" charset="0"/>
              </a:rPr>
              <a:t> 6,5%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A40D7279-1FF1-4B41-B3AA-EE52D1C238E9}"/>
              </a:ext>
            </a:extLst>
          </p:cNvPr>
          <p:cNvSpPr/>
          <p:nvPr/>
        </p:nvSpPr>
        <p:spPr>
          <a:xfrm>
            <a:off x="6307430" y="6437289"/>
            <a:ext cx="259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12,5%</a:t>
            </a:r>
          </a:p>
        </p:txBody>
      </p: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FDE492F7-4CE8-4B6E-845D-1990039BB27A}"/>
              </a:ext>
            </a:extLst>
          </p:cNvPr>
          <p:cNvCxnSpPr>
            <a:cxnSpLocks/>
          </p:cNvCxnSpPr>
          <p:nvPr/>
        </p:nvCxnSpPr>
        <p:spPr>
          <a:xfrm flipH="1">
            <a:off x="6635297" y="5077126"/>
            <a:ext cx="57556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1A30947D-FEA8-49CB-84A3-A3D1EB330B1F}"/>
              </a:ext>
            </a:extLst>
          </p:cNvPr>
          <p:cNvCxnSpPr>
            <a:cxnSpLocks/>
          </p:cNvCxnSpPr>
          <p:nvPr/>
        </p:nvCxnSpPr>
        <p:spPr>
          <a:xfrm flipH="1">
            <a:off x="6635297" y="4974459"/>
            <a:ext cx="122882" cy="10266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E4463287-55B5-44BC-BC00-B14ECB46CDDF}"/>
              </a:ext>
            </a:extLst>
          </p:cNvPr>
          <p:cNvCxnSpPr>
            <a:cxnSpLocks/>
          </p:cNvCxnSpPr>
          <p:nvPr/>
        </p:nvCxnSpPr>
        <p:spPr>
          <a:xfrm flipH="1">
            <a:off x="6643072" y="5346194"/>
            <a:ext cx="57556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F5CEB0A8-AE3C-45DF-BEB6-347F34109DA0}"/>
              </a:ext>
            </a:extLst>
          </p:cNvPr>
          <p:cNvCxnSpPr>
            <a:cxnSpLocks/>
          </p:cNvCxnSpPr>
          <p:nvPr/>
        </p:nvCxnSpPr>
        <p:spPr>
          <a:xfrm flipH="1">
            <a:off x="6643072" y="5243527"/>
            <a:ext cx="122882" cy="10266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84F7EB92-C4D8-49A3-B4CB-86D575F115A8}"/>
              </a:ext>
            </a:extLst>
          </p:cNvPr>
          <p:cNvCxnSpPr>
            <a:cxnSpLocks/>
          </p:cNvCxnSpPr>
          <p:nvPr/>
        </p:nvCxnSpPr>
        <p:spPr>
          <a:xfrm flipH="1">
            <a:off x="6636722" y="5601263"/>
            <a:ext cx="57556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D9B97941-C769-473B-A59E-9D5529F5CBC1}"/>
              </a:ext>
            </a:extLst>
          </p:cNvPr>
          <p:cNvCxnSpPr>
            <a:cxnSpLocks/>
          </p:cNvCxnSpPr>
          <p:nvPr/>
        </p:nvCxnSpPr>
        <p:spPr>
          <a:xfrm flipH="1">
            <a:off x="6636722" y="5498596"/>
            <a:ext cx="122882" cy="10266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E75C2C02-CEEE-4B73-87A2-A330D0C1AAAA}"/>
              </a:ext>
            </a:extLst>
          </p:cNvPr>
          <p:cNvSpPr/>
          <p:nvPr/>
        </p:nvSpPr>
        <p:spPr>
          <a:xfrm>
            <a:off x="6452210" y="5138315"/>
            <a:ext cx="259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rial Narrow" panose="020B0606020202030204" pitchFamily="34" charset="0"/>
              </a:rPr>
              <a:t>&lt;</a:t>
            </a:r>
            <a:r>
              <a:rPr lang="ru-RU" sz="2000" dirty="0">
                <a:latin typeface="Arial Narrow" panose="020B0606020202030204" pitchFamily="34" charset="0"/>
              </a:rPr>
              <a:t> 16,5%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053D735D-9199-4C1E-B7BC-5C16954F8729}"/>
              </a:ext>
            </a:extLst>
          </p:cNvPr>
          <p:cNvSpPr/>
          <p:nvPr/>
        </p:nvSpPr>
        <p:spPr>
          <a:xfrm>
            <a:off x="6695302" y="1962028"/>
            <a:ext cx="22289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Процентная разница </a:t>
            </a:r>
          </a:p>
          <a:p>
            <a:pPr algn="ctr"/>
            <a:r>
              <a:rPr lang="ru-RU" sz="2000" dirty="0">
                <a:latin typeface="Arial Narrow" panose="020B0606020202030204" pitchFamily="34" charset="0"/>
              </a:rPr>
              <a:t>КИУМ</a:t>
            </a:r>
          </a:p>
        </p:txBody>
      </p:sp>
    </p:spTree>
    <p:extLst>
      <p:ext uri="{BB962C8B-B14F-4D97-AF65-F5344CB8AC3E}">
        <p14:creationId xmlns:p14="http://schemas.microsoft.com/office/powerpoint/2010/main" val="2203547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86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787" y="87089"/>
            <a:ext cx="1620000" cy="1038914"/>
          </a:xfrm>
          <a:prstGeom prst="rect">
            <a:avLst/>
          </a:prstGeom>
        </p:spPr>
      </p:pic>
      <p:sp>
        <p:nvSpPr>
          <p:cNvPr id="8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140293" y="241421"/>
            <a:ext cx="2743200" cy="365125"/>
          </a:xfrm>
        </p:spPr>
        <p:txBody>
          <a:bodyPr/>
          <a:lstStyle/>
          <a:p>
            <a:fld id="{070BEAFF-4205-4818-9610-362A572D833C}" type="slidenum">
              <a:rPr lang="ru-RU" sz="2400" b="1" smtClean="0">
                <a:solidFill>
                  <a:srgbClr val="7030A0"/>
                </a:solidFill>
                <a:latin typeface="Arial Narrow" panose="020B0606020202030204" pitchFamily="34" charset="0"/>
              </a:rPr>
              <a:pPr/>
              <a:t>8</a:t>
            </a:fld>
            <a:endParaRPr lang="ru-RU" sz="24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0" y="10690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cap="all" dirty="0">
                <a:solidFill>
                  <a:srgbClr val="8064A2">
                    <a:lumMod val="50000"/>
                  </a:srgbClr>
                </a:solidFill>
                <a:latin typeface="Arial Narrow" panose="020B0606020202030204" pitchFamily="34" charset="0"/>
              </a:rPr>
              <a:t>Расчёт, схема подключения и моделирование инвертора</a:t>
            </a:r>
            <a:endParaRPr lang="en-US" sz="2400" b="1" cap="all" dirty="0">
              <a:solidFill>
                <a:srgbClr val="8064A2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1" y="1564768"/>
            <a:ext cx="3353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>
                <a:latin typeface="Arial Narrow" panose="020B0606020202030204" pitchFamily="34" charset="0"/>
              </a:rPr>
              <a:t>Расчёт инвертора</a:t>
            </a:r>
          </a:p>
        </p:txBody>
      </p:sp>
      <p:sp>
        <p:nvSpPr>
          <p:cNvPr id="23" name="Заголовок 4">
            <a:extLst>
              <a:ext uri="{FF2B5EF4-FFF2-40B4-BE49-F238E27FC236}">
                <a16:creationId xmlns:a16="http://schemas.microsoft.com/office/drawing/2014/main" id="{70668134-223B-47ED-A51C-C247FCA89AED}"/>
              </a:ext>
            </a:extLst>
          </p:cNvPr>
          <p:cNvSpPr txBox="1">
            <a:spLocks/>
          </p:cNvSpPr>
          <p:nvPr/>
        </p:nvSpPr>
        <p:spPr>
          <a:xfrm>
            <a:off x="0" y="14321"/>
            <a:ext cx="6096000" cy="697132"/>
          </a:xfrm>
          <a:prstGeom prst="rect">
            <a:avLst/>
          </a:prstGeom>
        </p:spPr>
        <p:txBody>
          <a:bodyPr lIns="91433" tIns="45717" rIns="91433" bIns="45717" anchor="ctr"/>
          <a:lstStyle/>
          <a:p>
            <a:pPr>
              <a:spcBef>
                <a:spcPct val="0"/>
              </a:spcBef>
              <a:defRPr/>
            </a:pPr>
            <a:r>
              <a:rPr lang="ru-RU" sz="1200" b="1" cap="all" dirty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Молодежная лаборатория кафедры Атомных станций и ВИЭ</a:t>
            </a:r>
          </a:p>
          <a:p>
            <a:pPr>
              <a:spcBef>
                <a:spcPct val="0"/>
              </a:spcBef>
              <a:defRPr/>
            </a:pPr>
            <a:r>
              <a:rPr lang="ru-RU" sz="1200" b="1" cap="all" dirty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«ЦЕНТР ЭКОЛОГИЧЕСКИ ТОЛЕРАНТНОЙ ЭНЕРГЕТИКИ НА ОСНОВЕ ЯДЕРНЫХ, ВОЗОБНОВЛЯЕМЫХ и НЕТРАДИЦИОННЫХ ИСТОЧНИКОВ ЭНЕРГИИ»</a:t>
            </a:r>
            <a:endParaRPr lang="ru-RU" sz="1600" b="1" cap="all" dirty="0">
              <a:solidFill>
                <a:schemeClr val="bg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5B897C6-1488-4C2B-90EF-6C5CE4F3835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77367" y="1666106"/>
            <a:ext cx="1505445" cy="230546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CC077B2-E29E-4CCE-B2B1-3F481958D336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77631" y="2058526"/>
            <a:ext cx="3202053" cy="463255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2C18812-EAD9-4F9F-B764-194F8A9EC0CE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79685" y="4773673"/>
            <a:ext cx="5054474" cy="254831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0E5F428-AC4C-489C-B048-B7A904F77914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98303" y="1655914"/>
            <a:ext cx="1505445" cy="23054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8660652-FF4B-4989-8B49-C49A347DA553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528714" y="1655914"/>
            <a:ext cx="1505445" cy="2305461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106E4D3-8A1B-420F-8E85-B79528342DE1}"/>
              </a:ext>
            </a:extLst>
          </p:cNvPr>
          <p:cNvSpPr/>
          <p:nvPr/>
        </p:nvSpPr>
        <p:spPr>
          <a:xfrm>
            <a:off x="7077368" y="3938034"/>
            <a:ext cx="14959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</a:rPr>
              <a:t>Сегмент </a:t>
            </a:r>
            <a:r>
              <a:rPr lang="en-US" sz="1400" dirty="0">
                <a:latin typeface="Arial Narrow" panose="020B0606020202030204" pitchFamily="34" charset="0"/>
                <a:ea typeface="Calibri" panose="020F0502020204030204" pitchFamily="34" charset="0"/>
              </a:rPr>
              <a:t>MPP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</a:rPr>
              <a:t>1</a:t>
            </a:r>
          </a:p>
          <a:p>
            <a:pPr algn="ctr"/>
            <a:r>
              <a:rPr lang="ru-RU" sz="1400" dirty="0">
                <a:latin typeface="Arial Narrow" panose="020B0606020202030204" pitchFamily="34" charset="0"/>
              </a:rPr>
              <a:t>3 х 16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B666391-4FCF-411C-9E7F-D87839699A27}"/>
              </a:ext>
            </a:extLst>
          </p:cNvPr>
          <p:cNvSpPr/>
          <p:nvPr/>
        </p:nvSpPr>
        <p:spPr>
          <a:xfrm>
            <a:off x="8799488" y="3938034"/>
            <a:ext cx="14959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</a:rPr>
              <a:t>Сегмент </a:t>
            </a:r>
            <a:r>
              <a:rPr lang="en-US" sz="1400" dirty="0">
                <a:latin typeface="Arial Narrow" panose="020B0606020202030204" pitchFamily="34" charset="0"/>
                <a:ea typeface="Calibri" panose="020F0502020204030204" pitchFamily="34" charset="0"/>
              </a:rPr>
              <a:t>MPP2</a:t>
            </a:r>
            <a:endParaRPr lang="ru-RU" sz="1400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ctr"/>
            <a:r>
              <a:rPr lang="ru-RU" sz="1400" dirty="0">
                <a:latin typeface="Arial Narrow" panose="020B0606020202030204" pitchFamily="34" charset="0"/>
              </a:rPr>
              <a:t>3 х 17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99DD50B-9028-46F2-9EBA-357444361246}"/>
              </a:ext>
            </a:extLst>
          </p:cNvPr>
          <p:cNvSpPr/>
          <p:nvPr/>
        </p:nvSpPr>
        <p:spPr>
          <a:xfrm>
            <a:off x="10544468" y="3938034"/>
            <a:ext cx="14959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</a:rPr>
              <a:t>Сегмент </a:t>
            </a:r>
            <a:r>
              <a:rPr lang="en-US" sz="1400" dirty="0">
                <a:latin typeface="Arial Narrow" panose="020B0606020202030204" pitchFamily="34" charset="0"/>
                <a:ea typeface="Calibri" panose="020F0502020204030204" pitchFamily="34" charset="0"/>
              </a:rPr>
              <a:t>MPP3</a:t>
            </a:r>
            <a:endParaRPr lang="ru-RU" sz="1400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ctr"/>
            <a:r>
              <a:rPr lang="ru-RU" sz="1400" dirty="0">
                <a:latin typeface="Arial Narrow" panose="020B0606020202030204" pitchFamily="34" charset="0"/>
              </a:rPr>
              <a:t>3 х 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5188B916-8FDE-4E59-9EEC-A6B1674BBD8B}"/>
                  </a:ext>
                </a:extLst>
              </p:cNvPr>
              <p:cNvSpPr/>
              <p:nvPr/>
            </p:nvSpPr>
            <p:spPr>
              <a:xfrm>
                <a:off x="808673" y="3057986"/>
                <a:ext cx="1980029" cy="6933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ряд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𝑀𝑃𝑃</m:t>
                          </m:r>
                        </m:sup>
                      </m:sSubSup>
                      <m:r>
                        <a:rPr lang="ru-RU" i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𝑖𝑛𝑣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d>
                                <m:dPr>
                                  <m:begChr m:val="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𝑠𝑐</m:t>
                                  </m:r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𝑇𝑚𝑎𝑥</m:t>
                                  </m:r>
                                </m:e>
                              </m:d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188B916-8FDE-4E59-9EEC-A6B1674BBD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73" y="3057986"/>
                <a:ext cx="1980029" cy="693395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54DAF89C-9F32-445F-A459-05C81BE22DAF}"/>
              </a:ext>
            </a:extLst>
          </p:cNvPr>
          <p:cNvSpPr txBox="1"/>
          <p:nvPr/>
        </p:nvSpPr>
        <p:spPr>
          <a:xfrm>
            <a:off x="3520310" y="1561071"/>
            <a:ext cx="3639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>
                <a:latin typeface="Arial Narrow" panose="020B0606020202030204" pitchFamily="34" charset="0"/>
              </a:rPr>
              <a:t>Схема подключения </a:t>
            </a:r>
            <a:r>
              <a:rPr lang="en-US" sz="2400" b="1" dirty="0">
                <a:latin typeface="Arial Narrow" panose="020B0606020202030204" pitchFamily="34" charset="0"/>
              </a:rPr>
              <a:t>MPP1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4684803-5A83-4FA0-93F5-5EFF6DD5A7F0}"/>
              </a:ext>
            </a:extLst>
          </p:cNvPr>
          <p:cNvSpPr/>
          <p:nvPr/>
        </p:nvSpPr>
        <p:spPr>
          <a:xfrm>
            <a:off x="6512142" y="4428648"/>
            <a:ext cx="55721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</a:rPr>
              <a:t>Моделирование работы инвертора (контроллера </a:t>
            </a:r>
            <a:r>
              <a:rPr lang="en-US" sz="1400" dirty="0">
                <a:latin typeface="Arial Narrow" panose="020B0606020202030204" pitchFamily="34" charset="0"/>
                <a:ea typeface="Calibri" panose="020F0502020204030204" pitchFamily="34" charset="0"/>
              </a:rPr>
              <a:t>MPP3)</a:t>
            </a:r>
          </a:p>
          <a:p>
            <a:pPr indent="450215" algn="ctr">
              <a:spcAft>
                <a:spcPts val="0"/>
              </a:spcAft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</a:rPr>
              <a:t>входная мощность (красный) и входное напряжение (зелёный)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176D1BE-2603-4F16-8192-6DCC0FA614CB}"/>
              </a:ext>
            </a:extLst>
          </p:cNvPr>
          <p:cNvSpPr/>
          <p:nvPr/>
        </p:nvSpPr>
        <p:spPr>
          <a:xfrm>
            <a:off x="235168" y="3847811"/>
            <a:ext cx="34513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2. Последовательное соединение модулей - 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ограничение по напряжению: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8E4DD0-81CC-4688-B76A-B180F2B93D86}"/>
              </a:ext>
            </a:extLst>
          </p:cNvPr>
          <p:cNvSpPr/>
          <p:nvPr/>
        </p:nvSpPr>
        <p:spPr>
          <a:xfrm>
            <a:off x="235167" y="2048698"/>
            <a:ext cx="33536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1. Параллельное       соединение модулей - 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ограничение по току: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C4150CBF-3AEC-45A2-AFCA-7185738F72E6}"/>
                  </a:ext>
                </a:extLst>
              </p:cNvPr>
              <p:cNvSpPr/>
              <p:nvPr/>
            </p:nvSpPr>
            <p:spPr>
              <a:xfrm>
                <a:off x="761469" y="4910812"/>
                <a:ext cx="1947841" cy="6939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𝑖𝑛𝑣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𝑜𝑐</m:t>
                              </m:r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𝑚𝑖𝑛</m:t>
                                      </m:r>
                                    </m:sub>
                                  </m:sSub>
                                </m:e>
                              </m:d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4150CBF-3AEC-45A2-AFCA-7185738F72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469" y="4910812"/>
                <a:ext cx="1947841" cy="693908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624DCDE4-7A9F-4E52-816B-CD11A9B21674}"/>
                  </a:ext>
                </a:extLst>
              </p:cNvPr>
              <p:cNvSpPr/>
              <p:nvPr/>
            </p:nvSpPr>
            <p:spPr>
              <a:xfrm>
                <a:off x="674385" y="5764768"/>
                <a:ext cx="2098715" cy="6919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𝑖𝑛𝑣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𝑚𝑝𝑝</m:t>
                              </m:r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𝑚𝑎𝑥</m:t>
                                      </m:r>
                                    </m:sub>
                                  </m:sSub>
                                </m:e>
                              </m:d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24DCDE4-7A9F-4E52-816B-CD11A9B216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85" y="5764768"/>
                <a:ext cx="2098715" cy="691921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665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86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787" y="87089"/>
            <a:ext cx="1620000" cy="10389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8"/>
            <a:ext cx="12192000" cy="112600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140293" y="241421"/>
            <a:ext cx="2743200" cy="365125"/>
          </a:xfrm>
        </p:spPr>
        <p:txBody>
          <a:bodyPr/>
          <a:lstStyle/>
          <a:p>
            <a:fld id="{070BEAFF-4205-4818-9610-362A572D833C}" type="slidenum">
              <a:rPr lang="ru-RU" sz="2400" b="1" smtClean="0">
                <a:solidFill>
                  <a:srgbClr val="7030A0"/>
                </a:solidFill>
                <a:latin typeface="Arial Narrow" panose="020B0606020202030204" pitchFamily="34" charset="0"/>
              </a:rPr>
              <a:pPr/>
              <a:t>9</a:t>
            </a:fld>
            <a:endParaRPr lang="ru-RU" sz="24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0" y="10690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cap="all" dirty="0">
                <a:solidFill>
                  <a:srgbClr val="8064A2">
                    <a:lumMod val="50000"/>
                  </a:srgbClr>
                </a:solidFill>
                <a:latin typeface="Arial Narrow" panose="020B0606020202030204" pitchFamily="34" charset="0"/>
              </a:rPr>
              <a:t>Результаты экономического анализа проекта</a:t>
            </a:r>
            <a:endParaRPr lang="en-US" sz="2400" b="1" cap="all" dirty="0">
              <a:solidFill>
                <a:srgbClr val="8064A2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Заголовок 4">
            <a:extLst>
              <a:ext uri="{FF2B5EF4-FFF2-40B4-BE49-F238E27FC236}">
                <a16:creationId xmlns:a16="http://schemas.microsoft.com/office/drawing/2014/main" id="{70668134-223B-47ED-A51C-C247FCA89AED}"/>
              </a:ext>
            </a:extLst>
          </p:cNvPr>
          <p:cNvSpPr txBox="1">
            <a:spLocks/>
          </p:cNvSpPr>
          <p:nvPr/>
        </p:nvSpPr>
        <p:spPr>
          <a:xfrm>
            <a:off x="0" y="14321"/>
            <a:ext cx="6096000" cy="697132"/>
          </a:xfrm>
          <a:prstGeom prst="rect">
            <a:avLst/>
          </a:prstGeom>
        </p:spPr>
        <p:txBody>
          <a:bodyPr lIns="91433" tIns="45717" rIns="91433" bIns="45717" anchor="ctr"/>
          <a:lstStyle/>
          <a:p>
            <a:pPr>
              <a:spcBef>
                <a:spcPct val="0"/>
              </a:spcBef>
              <a:defRPr/>
            </a:pPr>
            <a:r>
              <a:rPr lang="ru-RU" sz="1200" b="1" cap="all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Молодежная лаборатория кафедры Атомных станций и ВИЭ</a:t>
            </a:r>
          </a:p>
          <a:p>
            <a:pPr>
              <a:spcBef>
                <a:spcPct val="0"/>
              </a:spcBef>
              <a:defRPr/>
            </a:pPr>
            <a:r>
              <a:rPr lang="ru-RU" sz="1200" b="1" cap="all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«ЦЕНТР ЭКОЛОГИЧЕСКИ ТОЛЕРАНТНОЙ ЭНЕРГЕТИКИ НА ОСНОВЕ ЯДЕРНЫХ, ВОЗОБНОВЛЯЕМЫХ и НЕТРАДИЦИОННЫХ ИСТОЧНИКОВ ЭНЕРГИИ»</a:t>
            </a:r>
            <a:endParaRPr lang="ru-RU" sz="1600" b="1" cap="all" dirty="0">
              <a:solidFill>
                <a:schemeClr val="bg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AE5E0AC-DCC8-4F98-A204-2E6E356E17E8}"/>
              </a:ext>
            </a:extLst>
          </p:cNvPr>
          <p:cNvSpPr txBox="1"/>
          <p:nvPr/>
        </p:nvSpPr>
        <p:spPr>
          <a:xfrm>
            <a:off x="228600" y="1564768"/>
            <a:ext cx="3918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dirty="0">
                <a:latin typeface="Arial Narrow" panose="020B0606020202030204" pitchFamily="34" charset="0"/>
              </a:rPr>
              <a:t>     </a:t>
            </a:r>
            <a:r>
              <a:rPr lang="ru-RU" sz="2400" b="1" dirty="0">
                <a:latin typeface="Arial Narrow" panose="020B0606020202030204" pitchFamily="34" charset="0"/>
              </a:rPr>
              <a:t>1. Капитальные затраты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BA85A7-96F7-4708-B1B6-435535082A05}"/>
              </a:ext>
            </a:extLst>
          </p:cNvPr>
          <p:cNvSpPr txBox="1"/>
          <p:nvPr/>
        </p:nvSpPr>
        <p:spPr>
          <a:xfrm>
            <a:off x="5597901" y="1564054"/>
            <a:ext cx="4488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>
                <a:latin typeface="Arial Narrow" panose="020B0606020202030204" pitchFamily="34" charset="0"/>
              </a:rPr>
              <a:t>     2. Финансовые показатели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A53E94-E7A3-44D2-A7FD-BC6EE041F1E7}"/>
              </a:ext>
            </a:extLst>
          </p:cNvPr>
          <p:cNvSpPr txBox="1"/>
          <p:nvPr/>
        </p:nvSpPr>
        <p:spPr>
          <a:xfrm>
            <a:off x="228599" y="2010453"/>
            <a:ext cx="3918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dirty="0">
                <a:latin typeface="Arial Narrow" panose="020B0606020202030204" pitchFamily="34" charset="0"/>
              </a:rPr>
              <a:t>Основное оборудование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C0B6357-B325-4639-9030-0323A7E4D0D4}"/>
              </a:ext>
            </a:extLst>
          </p:cNvPr>
          <p:cNvSpPr txBox="1"/>
          <p:nvPr/>
        </p:nvSpPr>
        <p:spPr>
          <a:xfrm>
            <a:off x="228599" y="4248281"/>
            <a:ext cx="511265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dirty="0">
                <a:latin typeface="Arial Narrow" panose="020B0606020202030204" pitchFamily="34" charset="0"/>
              </a:rPr>
              <a:t>Вспомогательное оборудование и иные траты: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i="1" dirty="0">
                <a:latin typeface="Arial Narrow" panose="020B0606020202030204" pitchFamily="34" charset="0"/>
              </a:rPr>
              <a:t>элементы навесной конструкции (профили, кронштейны, крепёжные изделия);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i="1" dirty="0">
                <a:latin typeface="Arial Narrow" panose="020B0606020202030204" pitchFamily="34" charset="0"/>
              </a:rPr>
              <a:t>соединительные провода, коннекторы, вспомогательное оборудование электрического шкафа и др.;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i="1" dirty="0">
                <a:latin typeface="Arial Narrow" panose="020B0606020202030204" pitchFamily="34" charset="0"/>
              </a:rPr>
              <a:t>монтажные работы и транспортные расходы.</a:t>
            </a:r>
          </a:p>
          <a:p>
            <a:pPr lvl="0">
              <a:spcBef>
                <a:spcPts val="600"/>
              </a:spcBef>
            </a:pPr>
            <a:r>
              <a:rPr lang="ru-RU" dirty="0">
                <a:latin typeface="Arial Narrow" panose="020B0606020202030204" pitchFamily="34" charset="0"/>
              </a:rPr>
              <a:t>1 млн рублей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dirty="0">
                <a:latin typeface="Arial Narrow" panose="020B0606020202030204" pitchFamily="34" charset="0"/>
              </a:rPr>
              <a:t>(порядка 40% от капитальных затрат на основное оборудование).</a:t>
            </a:r>
          </a:p>
          <a:p>
            <a:pPr lvl="0">
              <a:spcBef>
                <a:spcPts val="600"/>
              </a:spcBef>
            </a:pP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ВСЕГО: 8 685 000 руб. (включая экспертизы и СМР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4DE9307-6D92-40DC-AC95-0648C2D2211B}"/>
              </a:ext>
            </a:extLst>
          </p:cNvPr>
          <p:cNvSpPr txBox="1"/>
          <p:nvPr/>
        </p:nvSpPr>
        <p:spPr>
          <a:xfrm>
            <a:off x="5597901" y="3267588"/>
            <a:ext cx="3871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dirty="0">
                <a:latin typeface="Arial Narrow" panose="020B0606020202030204" pitchFamily="34" charset="0"/>
              </a:rPr>
              <a:t>     </a:t>
            </a:r>
            <a:r>
              <a:rPr lang="ru-RU" sz="2400" b="1" dirty="0">
                <a:latin typeface="Arial Narrow" panose="020B0606020202030204" pitchFamily="34" charset="0"/>
              </a:rPr>
              <a:t>3. Срок окупаемости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45BDD3B-6241-4391-815B-0597EFBD79E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055" y="2410562"/>
            <a:ext cx="5113201" cy="174233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37A0D2F-2F3F-43D6-B4DE-CA520BE6837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58971" y="3729253"/>
            <a:ext cx="6324522" cy="3041658"/>
          </a:xfrm>
          <a:prstGeom prst="rect">
            <a:avLst/>
          </a:prstGeom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A232A802-CA7A-4970-BE4E-4AFF8CC7275F}"/>
              </a:ext>
            </a:extLst>
          </p:cNvPr>
          <p:cNvSpPr/>
          <p:nvPr/>
        </p:nvSpPr>
        <p:spPr>
          <a:xfrm>
            <a:off x="5597901" y="2008563"/>
            <a:ext cx="62855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dirty="0">
                <a:latin typeface="Arial Narrow" panose="020B0606020202030204" pitchFamily="34" charset="0"/>
              </a:rPr>
              <a:t>Себестоимость электроэнергии                        </a:t>
            </a:r>
            <a:r>
              <a:rPr lang="ru-RU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3,52 руб/</a:t>
            </a:r>
            <a:r>
              <a:rPr lang="ru-RU" sz="2000" b="1" kern="0" dirty="0">
                <a:solidFill>
                  <a:srgbClr val="0070C0"/>
                </a:solidFill>
                <a:latin typeface="Arial Narrow" panose="020B0606020202030204" pitchFamily="34" charset="0"/>
              </a:rPr>
              <a:t>кВт</a:t>
            </a:r>
            <a:r>
              <a:rPr lang="ru-RU" sz="2000" b="1" kern="50" dirty="0">
                <a:solidFill>
                  <a:srgbClr val="0070C0"/>
                </a:solidFill>
                <a:latin typeface="Arial Narrow" panose="020B0606020202030204" pitchFamily="34" charset="0"/>
              </a:rPr>
              <a:t>·</a:t>
            </a:r>
            <a:r>
              <a:rPr lang="ru-RU" sz="2000" b="1" kern="0" dirty="0">
                <a:solidFill>
                  <a:srgbClr val="0070C0"/>
                </a:solidFill>
                <a:latin typeface="Arial Narrow" panose="020B0606020202030204" pitchFamily="34" charset="0"/>
              </a:rPr>
              <a:t>ч</a:t>
            </a:r>
            <a:r>
              <a:rPr lang="ru-RU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    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latin typeface="Arial Narrow" panose="020B0606020202030204" pitchFamily="34" charset="0"/>
              </a:rPr>
              <a:t>Экономия за весь срок эксплуатации               </a:t>
            </a:r>
            <a:r>
              <a:rPr lang="ru-RU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9 072 701,92 руб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latin typeface="Arial Narrow" panose="020B0606020202030204" pitchFamily="34" charset="0"/>
              </a:rPr>
              <a:t>Кумулятивный чистый доход                             </a:t>
            </a:r>
            <a:r>
              <a:rPr lang="ru-RU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5 387 701,92 руб</a:t>
            </a: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B04D3914-376E-478D-97DF-EAA9A3F09BFE}"/>
              </a:ext>
            </a:extLst>
          </p:cNvPr>
          <p:cNvCxnSpPr>
            <a:cxnSpLocks/>
          </p:cNvCxnSpPr>
          <p:nvPr/>
        </p:nvCxnSpPr>
        <p:spPr>
          <a:xfrm>
            <a:off x="5697758" y="2367383"/>
            <a:ext cx="62680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D389F5E2-B6A1-4FF0-9837-C6FAB24CE08D}"/>
              </a:ext>
            </a:extLst>
          </p:cNvPr>
          <p:cNvCxnSpPr>
            <a:cxnSpLocks/>
          </p:cNvCxnSpPr>
          <p:nvPr/>
        </p:nvCxnSpPr>
        <p:spPr>
          <a:xfrm>
            <a:off x="5697758" y="2756003"/>
            <a:ext cx="62680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5BDC029E-EC19-43EF-BF55-4D09E8D7E279}"/>
              </a:ext>
            </a:extLst>
          </p:cNvPr>
          <p:cNvCxnSpPr>
            <a:cxnSpLocks/>
          </p:cNvCxnSpPr>
          <p:nvPr/>
        </p:nvCxnSpPr>
        <p:spPr>
          <a:xfrm>
            <a:off x="5697758" y="3144623"/>
            <a:ext cx="62680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3C4985D-7A80-471D-A2C7-A6FF7FCE5F1D}"/>
              </a:ext>
            </a:extLst>
          </p:cNvPr>
          <p:cNvCxnSpPr>
            <a:cxnSpLocks/>
          </p:cNvCxnSpPr>
          <p:nvPr/>
        </p:nvCxnSpPr>
        <p:spPr>
          <a:xfrm>
            <a:off x="228055" y="6467725"/>
            <a:ext cx="5113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142CC7A6-C355-4FCF-B986-95AA1EE8A621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8406609" y="5683250"/>
            <a:ext cx="0" cy="843915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>
            <a:extLst>
              <a:ext uri="{FF2B5EF4-FFF2-40B4-BE49-F238E27FC236}">
                <a16:creationId xmlns:a16="http://schemas.microsoft.com/office/drawing/2014/main" id="{017B5EE0-E6EC-41C8-9B61-D8D4348E89FE}"/>
              </a:ext>
            </a:extLst>
          </p:cNvPr>
          <p:cNvSpPr/>
          <p:nvPr/>
        </p:nvSpPr>
        <p:spPr>
          <a:xfrm>
            <a:off x="8328028" y="6527165"/>
            <a:ext cx="157162" cy="1466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9ECAAB4-2B24-436E-8C1A-039C98C1227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055" y="1595896"/>
            <a:ext cx="405667" cy="40011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58D9E5C-3887-44DE-ADB3-2C285AA405A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92875" y="3310552"/>
            <a:ext cx="383664" cy="3723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9FABC6E-040D-4925-BC9B-54FDE19E73C9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97901" y="1603908"/>
            <a:ext cx="383664" cy="3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896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9534</TotalTime>
  <Words>1509</Words>
  <Application>Microsoft Office PowerPoint</Application>
  <PresentationFormat>Широкоэкранный</PresentationFormat>
  <Paragraphs>341</Paragraphs>
  <Slides>11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Владислав Самойленко</dc:creator>
  <cp:lastModifiedBy>ВЛАДИМИР ВЕЛЬКИН</cp:lastModifiedBy>
  <cp:revision>413</cp:revision>
  <dcterms:created xsi:type="dcterms:W3CDTF">2020-05-19T05:00:56Z</dcterms:created>
  <dcterms:modified xsi:type="dcterms:W3CDTF">2023-07-27T06:32:21Z</dcterms:modified>
</cp:coreProperties>
</file>