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2" r:id="rId3"/>
    <p:sldId id="257" r:id="rId4"/>
    <p:sldId id="258" r:id="rId5"/>
    <p:sldId id="259" r:id="rId6"/>
    <p:sldId id="282" r:id="rId7"/>
    <p:sldId id="283" r:id="rId8"/>
    <p:sldId id="286" r:id="rId9"/>
    <p:sldId id="284" r:id="rId10"/>
    <p:sldId id="285"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3" r:id="rId24"/>
    <p:sldId id="274" r:id="rId25"/>
    <p:sldId id="275" r:id="rId26"/>
    <p:sldId id="276" r:id="rId27"/>
    <p:sldId id="277" r:id="rId28"/>
    <p:sldId id="278" r:id="rId29"/>
    <p:sldId id="279" r:id="rId30"/>
    <p:sldId id="280" r:id="rId31"/>
    <p:sldId id="281" r:id="rId3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4" autoAdjust="0"/>
    <p:restoredTop sz="94660"/>
  </p:normalViewPr>
  <p:slideViewPr>
    <p:cSldViewPr snapToGrid="0">
      <p:cViewPr varScale="1">
        <p:scale>
          <a:sx n="83" d="100"/>
          <a:sy n="83" d="100"/>
        </p:scale>
        <p:origin x="120" y="150"/>
      </p:cViewPr>
      <p:guideLst/>
    </p:cSldViewPr>
  </p:slideViewPr>
  <p:notesTextViewPr>
    <p:cViewPr>
      <p:scale>
        <a:sx n="1" d="1"/>
        <a:sy n="1" d="1"/>
      </p:scale>
      <p:origin x="0" y="0"/>
    </p:cViewPr>
  </p:notesTextViewPr>
  <p:sorterViewPr>
    <p:cViewPr>
      <p:scale>
        <a:sx n="65" d="100"/>
        <a:sy n="6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iagrams/_rels/data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C6B51840-8561-427A-94AD-3DAC37A49297}"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1D79203F-B876-4962-9E76-F8A9B4CADDF6}">
      <dgm:prSet custT="1"/>
      <dgm:spPr/>
      <dgm:t>
        <a:bodyPr/>
        <a:lstStyle/>
        <a:p>
          <a:r>
            <a:rPr lang="ru-RU" sz="1400" b="1" i="0" dirty="0"/>
            <a:t>Аспирантура </a:t>
          </a:r>
          <a:r>
            <a:rPr lang="ru-RU" sz="1400" b="1" i="0" dirty="0" err="1"/>
            <a:t>УрФУ</a:t>
          </a:r>
          <a:r>
            <a:rPr lang="ru-RU" sz="1400" b="1" i="0" dirty="0"/>
            <a:t> и других вузов России</a:t>
          </a:r>
          <a:endParaRPr lang="en-US" sz="1400" b="1" dirty="0"/>
        </a:p>
      </dgm:t>
    </dgm:pt>
    <dgm:pt modelId="{DD9D99A7-0FD8-4AFE-AB56-3E6F12248997}" type="parTrans" cxnId="{E1D00A8C-3980-47F7-9AA3-DD4695B0868D}">
      <dgm:prSet/>
      <dgm:spPr/>
      <dgm:t>
        <a:bodyPr/>
        <a:lstStyle/>
        <a:p>
          <a:endParaRPr lang="en-US"/>
        </a:p>
      </dgm:t>
    </dgm:pt>
    <dgm:pt modelId="{7EE9CB68-913E-46E5-8AFE-DFACE17299DB}" type="sibTrans" cxnId="{E1D00A8C-3980-47F7-9AA3-DD4695B0868D}">
      <dgm:prSet/>
      <dgm:spPr/>
      <dgm:t>
        <a:bodyPr/>
        <a:lstStyle/>
        <a:p>
          <a:endParaRPr lang="en-US"/>
        </a:p>
      </dgm:t>
    </dgm:pt>
    <dgm:pt modelId="{DD88251B-7A58-4736-ABC2-E6BFCB0AEA3C}">
      <dgm:prSet/>
      <dgm:spPr/>
      <dgm:t>
        <a:bodyPr/>
        <a:lstStyle/>
        <a:p>
          <a:r>
            <a:rPr lang="ru-RU"/>
            <a:t>Например СПб ГПУ им. Петра Великого, МЭИ, МИФИ, МГУ</a:t>
          </a:r>
          <a:endParaRPr lang="en-US"/>
        </a:p>
      </dgm:t>
    </dgm:pt>
    <dgm:pt modelId="{0A70BA0B-020D-40EF-94B4-616529C98438}" type="parTrans" cxnId="{FF1A1458-12C1-4ED1-959A-3ED70180424E}">
      <dgm:prSet/>
      <dgm:spPr/>
      <dgm:t>
        <a:bodyPr/>
        <a:lstStyle/>
        <a:p>
          <a:endParaRPr lang="en-US"/>
        </a:p>
      </dgm:t>
    </dgm:pt>
    <dgm:pt modelId="{E7141D91-DF2F-4680-AF21-58E29634A10F}" type="sibTrans" cxnId="{FF1A1458-12C1-4ED1-959A-3ED70180424E}">
      <dgm:prSet/>
      <dgm:spPr/>
      <dgm:t>
        <a:bodyPr/>
        <a:lstStyle/>
        <a:p>
          <a:endParaRPr lang="en-US"/>
        </a:p>
      </dgm:t>
    </dgm:pt>
    <dgm:pt modelId="{9138AE93-33A4-4316-82AE-577B71D30123}">
      <dgm:prSet custT="1"/>
      <dgm:spPr/>
      <dgm:t>
        <a:bodyPr/>
        <a:lstStyle/>
        <a:p>
          <a:r>
            <a:rPr lang="ru-RU" sz="1400" b="1" i="0" dirty="0"/>
            <a:t>Научно-исследовательские и проектно-конструкторские организации</a:t>
          </a:r>
          <a:r>
            <a:rPr lang="ru-RU" sz="1100" b="0" i="0" dirty="0"/>
            <a:t>.</a:t>
          </a:r>
          <a:endParaRPr lang="en-US" sz="1100" dirty="0"/>
        </a:p>
      </dgm:t>
    </dgm:pt>
    <dgm:pt modelId="{3107BDEC-FBA6-4F4D-921B-3690907E88E2}" type="parTrans" cxnId="{2258649B-9FAB-4E17-BA51-694EAE0F5BA3}">
      <dgm:prSet/>
      <dgm:spPr/>
      <dgm:t>
        <a:bodyPr/>
        <a:lstStyle/>
        <a:p>
          <a:endParaRPr lang="en-US"/>
        </a:p>
      </dgm:t>
    </dgm:pt>
    <dgm:pt modelId="{D2DABB1C-6C9B-4DBB-9FE9-81065E99D190}" type="sibTrans" cxnId="{2258649B-9FAB-4E17-BA51-694EAE0F5BA3}">
      <dgm:prSet/>
      <dgm:spPr/>
      <dgm:t>
        <a:bodyPr/>
        <a:lstStyle/>
        <a:p>
          <a:endParaRPr lang="en-US"/>
        </a:p>
      </dgm:t>
    </dgm:pt>
    <dgm:pt modelId="{1FEF3771-1951-4137-92B9-C26D18AD3217}">
      <dgm:prSet/>
      <dgm:spPr/>
      <dgm:t>
        <a:bodyPr/>
        <a:lstStyle/>
        <a:p>
          <a:r>
            <a:rPr lang="ru-RU" b="0" i="0"/>
            <a:t>Например "Инженерный центр энергетики Урала", УралТЭП, Уралтехэнерго и др.</a:t>
          </a:r>
          <a:endParaRPr lang="en-US"/>
        </a:p>
      </dgm:t>
    </dgm:pt>
    <dgm:pt modelId="{9DB0EB0E-FB7D-469A-8D9F-35BD086ADD43}" type="parTrans" cxnId="{C214A3A6-E49F-4081-B773-09A15C34F4C7}">
      <dgm:prSet/>
      <dgm:spPr/>
      <dgm:t>
        <a:bodyPr/>
        <a:lstStyle/>
        <a:p>
          <a:endParaRPr lang="en-US"/>
        </a:p>
      </dgm:t>
    </dgm:pt>
    <dgm:pt modelId="{2AFD8A6E-C70B-4521-AD57-B757AABDB48E}" type="sibTrans" cxnId="{C214A3A6-E49F-4081-B773-09A15C34F4C7}">
      <dgm:prSet/>
      <dgm:spPr/>
      <dgm:t>
        <a:bodyPr/>
        <a:lstStyle/>
        <a:p>
          <a:endParaRPr lang="en-US"/>
        </a:p>
      </dgm:t>
    </dgm:pt>
    <dgm:pt modelId="{CA1D8380-0FD4-43D3-A706-68BD1C809DDA}">
      <dgm:prSet custT="1"/>
      <dgm:spPr/>
      <dgm:t>
        <a:bodyPr/>
        <a:lstStyle/>
        <a:p>
          <a:r>
            <a:rPr lang="ru-RU" sz="1400" b="1" i="0" dirty="0"/>
            <a:t>Центры и организации, работающие в сфере энергосбережения</a:t>
          </a:r>
          <a:r>
            <a:rPr lang="ru-RU" sz="1100" b="0" i="0" dirty="0"/>
            <a:t>.</a:t>
          </a:r>
          <a:endParaRPr lang="en-US" sz="1100" dirty="0"/>
        </a:p>
      </dgm:t>
    </dgm:pt>
    <dgm:pt modelId="{47055ABE-0810-4E94-AB54-6EC1B200ACC2}" type="parTrans" cxnId="{179CBE91-D88F-465D-B913-BECAAA842C95}">
      <dgm:prSet/>
      <dgm:spPr/>
      <dgm:t>
        <a:bodyPr/>
        <a:lstStyle/>
        <a:p>
          <a:endParaRPr lang="en-US"/>
        </a:p>
      </dgm:t>
    </dgm:pt>
    <dgm:pt modelId="{BD1695F6-EF3D-464F-A642-DE5C589AB149}" type="sibTrans" cxnId="{179CBE91-D88F-465D-B913-BECAAA842C95}">
      <dgm:prSet/>
      <dgm:spPr/>
      <dgm:t>
        <a:bodyPr/>
        <a:lstStyle/>
        <a:p>
          <a:endParaRPr lang="en-US"/>
        </a:p>
      </dgm:t>
    </dgm:pt>
    <dgm:pt modelId="{E55BD31C-6016-48D9-87CF-14820E9B7D49}">
      <dgm:prSet/>
      <dgm:spPr/>
      <dgm:t>
        <a:bodyPr/>
        <a:lstStyle/>
        <a:p>
          <a:r>
            <a:rPr lang="ru-RU" b="0" i="0"/>
            <a:t>Например "Институт энергосбережения им. Н.И. Данилова", СРО "Энергоэффективность"</a:t>
          </a:r>
          <a:endParaRPr lang="en-US"/>
        </a:p>
      </dgm:t>
    </dgm:pt>
    <dgm:pt modelId="{FAD9FA24-E193-48D2-A5B8-EA7DB2609D6D}" type="parTrans" cxnId="{19C371E1-3D19-4A61-9A7D-C15419A53671}">
      <dgm:prSet/>
      <dgm:spPr/>
      <dgm:t>
        <a:bodyPr/>
        <a:lstStyle/>
        <a:p>
          <a:endParaRPr lang="en-US"/>
        </a:p>
      </dgm:t>
    </dgm:pt>
    <dgm:pt modelId="{23EB4EAA-0690-4283-97F1-E8FD214A4A48}" type="sibTrans" cxnId="{19C371E1-3D19-4A61-9A7D-C15419A53671}">
      <dgm:prSet/>
      <dgm:spPr/>
      <dgm:t>
        <a:bodyPr/>
        <a:lstStyle/>
        <a:p>
          <a:endParaRPr lang="en-US"/>
        </a:p>
      </dgm:t>
    </dgm:pt>
    <dgm:pt modelId="{8FF753AC-6712-4E1B-A482-0599B5DBB99A}">
      <dgm:prSet custT="1"/>
      <dgm:spPr/>
      <dgm:t>
        <a:bodyPr/>
        <a:lstStyle/>
        <a:p>
          <a:r>
            <a:rPr lang="ru-RU" sz="1400" b="1" i="0" dirty="0"/>
            <a:t>Региональные и муниципальные органы управления</a:t>
          </a:r>
          <a:r>
            <a:rPr lang="ru-RU" sz="1100" b="0" i="0" dirty="0"/>
            <a:t>.</a:t>
          </a:r>
          <a:endParaRPr lang="en-US" sz="1100" dirty="0"/>
        </a:p>
      </dgm:t>
    </dgm:pt>
    <dgm:pt modelId="{595A8AEC-091B-49A0-B8D5-13D90E0C9856}" type="parTrans" cxnId="{763645CA-770E-4E5C-98AE-50A2715BE85E}">
      <dgm:prSet/>
      <dgm:spPr/>
      <dgm:t>
        <a:bodyPr/>
        <a:lstStyle/>
        <a:p>
          <a:endParaRPr lang="en-US"/>
        </a:p>
      </dgm:t>
    </dgm:pt>
    <dgm:pt modelId="{1A64B7A9-9CDE-4573-AF31-BBF2B55DD118}" type="sibTrans" cxnId="{763645CA-770E-4E5C-98AE-50A2715BE85E}">
      <dgm:prSet/>
      <dgm:spPr/>
      <dgm:t>
        <a:bodyPr/>
        <a:lstStyle/>
        <a:p>
          <a:endParaRPr lang="en-US"/>
        </a:p>
      </dgm:t>
    </dgm:pt>
    <dgm:pt modelId="{BEDEED24-529C-49CB-8AC8-AEAE36B994C6}">
      <dgm:prSet/>
      <dgm:spPr/>
      <dgm:t>
        <a:bodyPr/>
        <a:lstStyle/>
        <a:p>
          <a:r>
            <a:rPr lang="ru-RU" b="0" i="0"/>
            <a:t>Например "Министерство энергетики и ЖКХ Свердловской области", "Администрация г. Екатеринбурга" и др.</a:t>
          </a:r>
          <a:endParaRPr lang="en-US"/>
        </a:p>
      </dgm:t>
    </dgm:pt>
    <dgm:pt modelId="{2199E7BA-7292-45BE-BAF9-E4AB66603EAC}" type="parTrans" cxnId="{49EAC709-461C-4B67-A79D-943FCDD49BBC}">
      <dgm:prSet/>
      <dgm:spPr/>
      <dgm:t>
        <a:bodyPr/>
        <a:lstStyle/>
        <a:p>
          <a:endParaRPr lang="en-US"/>
        </a:p>
      </dgm:t>
    </dgm:pt>
    <dgm:pt modelId="{AC0A9976-8F65-433A-9AFD-386CE79B9306}" type="sibTrans" cxnId="{49EAC709-461C-4B67-A79D-943FCDD49BBC}">
      <dgm:prSet/>
      <dgm:spPr/>
      <dgm:t>
        <a:bodyPr/>
        <a:lstStyle/>
        <a:p>
          <a:endParaRPr lang="en-US"/>
        </a:p>
      </dgm:t>
    </dgm:pt>
    <dgm:pt modelId="{60F0CEAA-9806-4645-89C9-4389B31373F6}">
      <dgm:prSet custT="1"/>
      <dgm:spPr/>
      <dgm:t>
        <a:bodyPr/>
        <a:lstStyle/>
        <a:p>
          <a:r>
            <a:rPr lang="ru-RU" sz="1400" b="1" i="0" dirty="0"/>
            <a:t>Средние и малые предприятия, специализирующиеся в сфере инноваций в энергетике и ЖКХ.</a:t>
          </a:r>
          <a:endParaRPr lang="en-US" sz="1400" b="1" dirty="0"/>
        </a:p>
      </dgm:t>
    </dgm:pt>
    <dgm:pt modelId="{7DB4BA51-B390-4105-A16E-2AF114CD7D35}" type="parTrans" cxnId="{AE21AF0E-8E68-4338-8087-9E7BA24FB05D}">
      <dgm:prSet/>
      <dgm:spPr/>
      <dgm:t>
        <a:bodyPr/>
        <a:lstStyle/>
        <a:p>
          <a:endParaRPr lang="en-US"/>
        </a:p>
      </dgm:t>
    </dgm:pt>
    <dgm:pt modelId="{DC7DCF41-B57B-42B1-A487-5634AFEE3499}" type="sibTrans" cxnId="{AE21AF0E-8E68-4338-8087-9E7BA24FB05D}">
      <dgm:prSet/>
      <dgm:spPr/>
      <dgm:t>
        <a:bodyPr/>
        <a:lstStyle/>
        <a:p>
          <a:endParaRPr lang="en-US"/>
        </a:p>
      </dgm:t>
    </dgm:pt>
    <dgm:pt modelId="{5B11553D-BB96-4782-AAB5-786569C48461}">
      <dgm:prSet/>
      <dgm:spPr/>
      <dgm:t>
        <a:bodyPr/>
        <a:lstStyle/>
        <a:p>
          <a:r>
            <a:rPr lang="ru-RU" b="0" i="0"/>
            <a:t>Например ООО "Акватерм", ООО "Элта", ООО "Инверсия", ООО "Ветроток" и др.</a:t>
          </a:r>
          <a:endParaRPr lang="en-US"/>
        </a:p>
      </dgm:t>
    </dgm:pt>
    <dgm:pt modelId="{908CF43E-184B-4791-8313-0E92CBA0C440}" type="parTrans" cxnId="{2DFCAB00-2371-4BFF-8084-327EFB034B03}">
      <dgm:prSet/>
      <dgm:spPr/>
      <dgm:t>
        <a:bodyPr/>
        <a:lstStyle/>
        <a:p>
          <a:endParaRPr lang="en-US"/>
        </a:p>
      </dgm:t>
    </dgm:pt>
    <dgm:pt modelId="{9DD489BE-9221-4130-BB0F-177DFC49CAEB}" type="sibTrans" cxnId="{2DFCAB00-2371-4BFF-8084-327EFB034B03}">
      <dgm:prSet/>
      <dgm:spPr/>
      <dgm:t>
        <a:bodyPr/>
        <a:lstStyle/>
        <a:p>
          <a:endParaRPr lang="en-US"/>
        </a:p>
      </dgm:t>
    </dgm:pt>
    <dgm:pt modelId="{A8F89F30-EF43-4ECA-9819-48144854AF19}">
      <dgm:prSet custT="1"/>
      <dgm:spPr/>
      <dgm:t>
        <a:bodyPr/>
        <a:lstStyle/>
        <a:p>
          <a:r>
            <a:rPr lang="ru-RU" sz="1400" b="1" i="0" dirty="0"/>
            <a:t>Энергосетевые и компании</a:t>
          </a:r>
          <a:r>
            <a:rPr lang="ru-RU" sz="1100" b="0" i="0" dirty="0"/>
            <a:t>.</a:t>
          </a:r>
          <a:endParaRPr lang="en-US" sz="1100" dirty="0"/>
        </a:p>
      </dgm:t>
    </dgm:pt>
    <dgm:pt modelId="{0FA61C45-3718-4B11-A0AD-11DE30B78087}" type="parTrans" cxnId="{71983FC9-F7A6-4411-906F-7C35C1AF40ED}">
      <dgm:prSet/>
      <dgm:spPr/>
      <dgm:t>
        <a:bodyPr/>
        <a:lstStyle/>
        <a:p>
          <a:endParaRPr lang="en-US"/>
        </a:p>
      </dgm:t>
    </dgm:pt>
    <dgm:pt modelId="{C4DD89BB-A70E-48AB-A38B-433A94B074F9}" type="sibTrans" cxnId="{71983FC9-F7A6-4411-906F-7C35C1AF40ED}">
      <dgm:prSet/>
      <dgm:spPr/>
      <dgm:t>
        <a:bodyPr/>
        <a:lstStyle/>
        <a:p>
          <a:endParaRPr lang="en-US"/>
        </a:p>
      </dgm:t>
    </dgm:pt>
    <dgm:pt modelId="{1EFE149D-F8EC-4138-84F0-C375574A71B6}">
      <dgm:prSet/>
      <dgm:spPr/>
      <dgm:t>
        <a:bodyPr/>
        <a:lstStyle/>
        <a:p>
          <a:r>
            <a:rPr lang="ru-RU" b="0" i="0"/>
            <a:t>Например ОАО "Екатеринбургская энергосетевая компания", ПАО "Облкомунэнерго" и др.</a:t>
          </a:r>
          <a:endParaRPr lang="en-US"/>
        </a:p>
      </dgm:t>
    </dgm:pt>
    <dgm:pt modelId="{7A117D94-6DC8-4403-B88D-1F6BAAD8F542}" type="parTrans" cxnId="{C3999428-D6E8-473A-8B60-E165CBD1117C}">
      <dgm:prSet/>
      <dgm:spPr/>
      <dgm:t>
        <a:bodyPr/>
        <a:lstStyle/>
        <a:p>
          <a:endParaRPr lang="en-US"/>
        </a:p>
      </dgm:t>
    </dgm:pt>
    <dgm:pt modelId="{E92CFEB9-827D-4229-BC9A-BF67BB39C1C0}" type="sibTrans" cxnId="{C3999428-D6E8-473A-8B60-E165CBD1117C}">
      <dgm:prSet/>
      <dgm:spPr/>
      <dgm:t>
        <a:bodyPr/>
        <a:lstStyle/>
        <a:p>
          <a:endParaRPr lang="en-US"/>
        </a:p>
      </dgm:t>
    </dgm:pt>
    <dgm:pt modelId="{37030E43-922E-4BD7-8DD1-5C3453676175}" type="pres">
      <dgm:prSet presAssocID="{C6B51840-8561-427A-94AD-3DAC37A49297}" presName="vert0" presStyleCnt="0">
        <dgm:presLayoutVars>
          <dgm:dir/>
          <dgm:animOne val="branch"/>
          <dgm:animLvl val="lvl"/>
        </dgm:presLayoutVars>
      </dgm:prSet>
      <dgm:spPr/>
    </dgm:pt>
    <dgm:pt modelId="{FF4A1687-2C9D-4DD4-B808-1E6A14E8982F}" type="pres">
      <dgm:prSet presAssocID="{1D79203F-B876-4962-9E76-F8A9B4CADDF6}" presName="thickLine" presStyleLbl="alignNode1" presStyleIdx="0" presStyleCnt="12"/>
      <dgm:spPr/>
    </dgm:pt>
    <dgm:pt modelId="{F4D65FF9-36B2-4EA7-BD78-11EAB486A05C}" type="pres">
      <dgm:prSet presAssocID="{1D79203F-B876-4962-9E76-F8A9B4CADDF6}" presName="horz1" presStyleCnt="0"/>
      <dgm:spPr/>
    </dgm:pt>
    <dgm:pt modelId="{0F795DF8-767B-4333-BB9C-810DC1DECC3B}" type="pres">
      <dgm:prSet presAssocID="{1D79203F-B876-4962-9E76-F8A9B4CADDF6}" presName="tx1" presStyleLbl="revTx" presStyleIdx="0" presStyleCnt="12"/>
      <dgm:spPr/>
    </dgm:pt>
    <dgm:pt modelId="{35A97187-770F-40E1-899F-B8EDA318E98A}" type="pres">
      <dgm:prSet presAssocID="{1D79203F-B876-4962-9E76-F8A9B4CADDF6}" presName="vert1" presStyleCnt="0"/>
      <dgm:spPr/>
    </dgm:pt>
    <dgm:pt modelId="{3588C14E-F6EA-4958-B63C-9C822EF95D64}" type="pres">
      <dgm:prSet presAssocID="{DD88251B-7A58-4736-ABC2-E6BFCB0AEA3C}" presName="thickLine" presStyleLbl="alignNode1" presStyleIdx="1" presStyleCnt="12"/>
      <dgm:spPr/>
    </dgm:pt>
    <dgm:pt modelId="{AE1E9C40-3E4D-4AE1-AABE-0CF25C6C0500}" type="pres">
      <dgm:prSet presAssocID="{DD88251B-7A58-4736-ABC2-E6BFCB0AEA3C}" presName="horz1" presStyleCnt="0"/>
      <dgm:spPr/>
    </dgm:pt>
    <dgm:pt modelId="{E99EF359-E050-48F4-96F7-B6F823E6A115}" type="pres">
      <dgm:prSet presAssocID="{DD88251B-7A58-4736-ABC2-E6BFCB0AEA3C}" presName="tx1" presStyleLbl="revTx" presStyleIdx="1" presStyleCnt="12"/>
      <dgm:spPr/>
    </dgm:pt>
    <dgm:pt modelId="{DF217206-6B5D-42F3-B2AA-97391463F8DD}" type="pres">
      <dgm:prSet presAssocID="{DD88251B-7A58-4736-ABC2-E6BFCB0AEA3C}" presName="vert1" presStyleCnt="0"/>
      <dgm:spPr/>
    </dgm:pt>
    <dgm:pt modelId="{995FBF37-02A2-410A-92E3-D657489E8CBF}" type="pres">
      <dgm:prSet presAssocID="{9138AE93-33A4-4316-82AE-577B71D30123}" presName="thickLine" presStyleLbl="alignNode1" presStyleIdx="2" presStyleCnt="12"/>
      <dgm:spPr/>
    </dgm:pt>
    <dgm:pt modelId="{482B100A-C638-4EB2-A5FE-513CDF3E3840}" type="pres">
      <dgm:prSet presAssocID="{9138AE93-33A4-4316-82AE-577B71D30123}" presName="horz1" presStyleCnt="0"/>
      <dgm:spPr/>
    </dgm:pt>
    <dgm:pt modelId="{7F3EB933-061A-4586-8EC6-1CEB535CB492}" type="pres">
      <dgm:prSet presAssocID="{9138AE93-33A4-4316-82AE-577B71D30123}" presName="tx1" presStyleLbl="revTx" presStyleIdx="2" presStyleCnt="12"/>
      <dgm:spPr/>
    </dgm:pt>
    <dgm:pt modelId="{D2693FF5-6957-4FA1-86C8-18D5A09002E8}" type="pres">
      <dgm:prSet presAssocID="{9138AE93-33A4-4316-82AE-577B71D30123}" presName="vert1" presStyleCnt="0"/>
      <dgm:spPr/>
    </dgm:pt>
    <dgm:pt modelId="{C1906A4F-B1AB-49E7-AFC2-37EDEDB778A4}" type="pres">
      <dgm:prSet presAssocID="{1FEF3771-1951-4137-92B9-C26D18AD3217}" presName="thickLine" presStyleLbl="alignNode1" presStyleIdx="3" presStyleCnt="12"/>
      <dgm:spPr/>
    </dgm:pt>
    <dgm:pt modelId="{41DFD857-A450-4D28-9F71-A980DAB1F9BB}" type="pres">
      <dgm:prSet presAssocID="{1FEF3771-1951-4137-92B9-C26D18AD3217}" presName="horz1" presStyleCnt="0"/>
      <dgm:spPr/>
    </dgm:pt>
    <dgm:pt modelId="{64A77436-AA20-4CC8-BCA7-F7424636BFE5}" type="pres">
      <dgm:prSet presAssocID="{1FEF3771-1951-4137-92B9-C26D18AD3217}" presName="tx1" presStyleLbl="revTx" presStyleIdx="3" presStyleCnt="12"/>
      <dgm:spPr/>
    </dgm:pt>
    <dgm:pt modelId="{7DF128EE-AA5A-45A6-A80A-FA4842E1DD7A}" type="pres">
      <dgm:prSet presAssocID="{1FEF3771-1951-4137-92B9-C26D18AD3217}" presName="vert1" presStyleCnt="0"/>
      <dgm:spPr/>
    </dgm:pt>
    <dgm:pt modelId="{5B536AE3-5898-4628-9361-205D7DFC548F}" type="pres">
      <dgm:prSet presAssocID="{CA1D8380-0FD4-43D3-A706-68BD1C809DDA}" presName="thickLine" presStyleLbl="alignNode1" presStyleIdx="4" presStyleCnt="12"/>
      <dgm:spPr/>
    </dgm:pt>
    <dgm:pt modelId="{AADDDF47-C1C1-4EE9-BC99-5D633A87F787}" type="pres">
      <dgm:prSet presAssocID="{CA1D8380-0FD4-43D3-A706-68BD1C809DDA}" presName="horz1" presStyleCnt="0"/>
      <dgm:spPr/>
    </dgm:pt>
    <dgm:pt modelId="{5939D744-F4B2-4BF8-ADBE-15754C8B1C0B}" type="pres">
      <dgm:prSet presAssocID="{CA1D8380-0FD4-43D3-A706-68BD1C809DDA}" presName="tx1" presStyleLbl="revTx" presStyleIdx="4" presStyleCnt="12"/>
      <dgm:spPr/>
    </dgm:pt>
    <dgm:pt modelId="{768E45F1-8DE0-4B8C-83F5-10DA38947CC6}" type="pres">
      <dgm:prSet presAssocID="{CA1D8380-0FD4-43D3-A706-68BD1C809DDA}" presName="vert1" presStyleCnt="0"/>
      <dgm:spPr/>
    </dgm:pt>
    <dgm:pt modelId="{45E25F6C-7228-455F-9102-C2B47FC48017}" type="pres">
      <dgm:prSet presAssocID="{E55BD31C-6016-48D9-87CF-14820E9B7D49}" presName="thickLine" presStyleLbl="alignNode1" presStyleIdx="5" presStyleCnt="12"/>
      <dgm:spPr/>
    </dgm:pt>
    <dgm:pt modelId="{498404C0-7842-44EF-AB77-AF3FE40A60E5}" type="pres">
      <dgm:prSet presAssocID="{E55BD31C-6016-48D9-87CF-14820E9B7D49}" presName="horz1" presStyleCnt="0"/>
      <dgm:spPr/>
    </dgm:pt>
    <dgm:pt modelId="{4E698E7A-9CD9-48A9-A226-40FA060AE722}" type="pres">
      <dgm:prSet presAssocID="{E55BD31C-6016-48D9-87CF-14820E9B7D49}" presName="tx1" presStyleLbl="revTx" presStyleIdx="5" presStyleCnt="12"/>
      <dgm:spPr/>
    </dgm:pt>
    <dgm:pt modelId="{7DAEBA69-556D-400D-BD42-CA11B2467F58}" type="pres">
      <dgm:prSet presAssocID="{E55BD31C-6016-48D9-87CF-14820E9B7D49}" presName="vert1" presStyleCnt="0"/>
      <dgm:spPr/>
    </dgm:pt>
    <dgm:pt modelId="{1091260C-0E68-49C7-B0D0-B95C538884B2}" type="pres">
      <dgm:prSet presAssocID="{8FF753AC-6712-4E1B-A482-0599B5DBB99A}" presName="thickLine" presStyleLbl="alignNode1" presStyleIdx="6" presStyleCnt="12"/>
      <dgm:spPr/>
    </dgm:pt>
    <dgm:pt modelId="{0E8BA5B7-8659-4A6C-8ADD-A19C4820FEE1}" type="pres">
      <dgm:prSet presAssocID="{8FF753AC-6712-4E1B-A482-0599B5DBB99A}" presName="horz1" presStyleCnt="0"/>
      <dgm:spPr/>
    </dgm:pt>
    <dgm:pt modelId="{E60BE88C-8FCB-448D-A225-63A7409298E5}" type="pres">
      <dgm:prSet presAssocID="{8FF753AC-6712-4E1B-A482-0599B5DBB99A}" presName="tx1" presStyleLbl="revTx" presStyleIdx="6" presStyleCnt="12"/>
      <dgm:spPr/>
    </dgm:pt>
    <dgm:pt modelId="{2A48D291-0F25-4CA1-8077-96E5B13D07EE}" type="pres">
      <dgm:prSet presAssocID="{8FF753AC-6712-4E1B-A482-0599B5DBB99A}" presName="vert1" presStyleCnt="0"/>
      <dgm:spPr/>
    </dgm:pt>
    <dgm:pt modelId="{C221DD88-1565-4E2D-B155-011BA92A006D}" type="pres">
      <dgm:prSet presAssocID="{BEDEED24-529C-49CB-8AC8-AEAE36B994C6}" presName="thickLine" presStyleLbl="alignNode1" presStyleIdx="7" presStyleCnt="12"/>
      <dgm:spPr/>
    </dgm:pt>
    <dgm:pt modelId="{3BF62397-23A2-490C-B009-CE8B94263249}" type="pres">
      <dgm:prSet presAssocID="{BEDEED24-529C-49CB-8AC8-AEAE36B994C6}" presName="horz1" presStyleCnt="0"/>
      <dgm:spPr/>
    </dgm:pt>
    <dgm:pt modelId="{CCDCFE34-B566-4C22-8F3C-554CF92843AC}" type="pres">
      <dgm:prSet presAssocID="{BEDEED24-529C-49CB-8AC8-AEAE36B994C6}" presName="tx1" presStyleLbl="revTx" presStyleIdx="7" presStyleCnt="12"/>
      <dgm:spPr/>
    </dgm:pt>
    <dgm:pt modelId="{C6378C77-27F7-4AC1-88EF-07F885438CA2}" type="pres">
      <dgm:prSet presAssocID="{BEDEED24-529C-49CB-8AC8-AEAE36B994C6}" presName="vert1" presStyleCnt="0"/>
      <dgm:spPr/>
    </dgm:pt>
    <dgm:pt modelId="{ECC3CE20-A2F1-4D4B-B8F2-A2BB629C1551}" type="pres">
      <dgm:prSet presAssocID="{60F0CEAA-9806-4645-89C9-4389B31373F6}" presName="thickLine" presStyleLbl="alignNode1" presStyleIdx="8" presStyleCnt="12"/>
      <dgm:spPr/>
    </dgm:pt>
    <dgm:pt modelId="{670E7286-70BA-4D24-8531-4641C92F90AD}" type="pres">
      <dgm:prSet presAssocID="{60F0CEAA-9806-4645-89C9-4389B31373F6}" presName="horz1" presStyleCnt="0"/>
      <dgm:spPr/>
    </dgm:pt>
    <dgm:pt modelId="{A6F8BB68-E9FE-4CF0-A4DE-E448FDDE1DAC}" type="pres">
      <dgm:prSet presAssocID="{60F0CEAA-9806-4645-89C9-4389B31373F6}" presName="tx1" presStyleLbl="revTx" presStyleIdx="8" presStyleCnt="12"/>
      <dgm:spPr/>
    </dgm:pt>
    <dgm:pt modelId="{B2901EBB-2498-49B0-8725-55168E5AFF41}" type="pres">
      <dgm:prSet presAssocID="{60F0CEAA-9806-4645-89C9-4389B31373F6}" presName="vert1" presStyleCnt="0"/>
      <dgm:spPr/>
    </dgm:pt>
    <dgm:pt modelId="{D4183480-D3DD-4FD4-9A6D-08882F18D6C5}" type="pres">
      <dgm:prSet presAssocID="{5B11553D-BB96-4782-AAB5-786569C48461}" presName="thickLine" presStyleLbl="alignNode1" presStyleIdx="9" presStyleCnt="12"/>
      <dgm:spPr/>
    </dgm:pt>
    <dgm:pt modelId="{CF099E4C-1E55-4B24-9EB1-B1B710FD8DA9}" type="pres">
      <dgm:prSet presAssocID="{5B11553D-BB96-4782-AAB5-786569C48461}" presName="horz1" presStyleCnt="0"/>
      <dgm:spPr/>
    </dgm:pt>
    <dgm:pt modelId="{42F2C6DC-7819-4BC9-B5DB-03E6741F4EE3}" type="pres">
      <dgm:prSet presAssocID="{5B11553D-BB96-4782-AAB5-786569C48461}" presName="tx1" presStyleLbl="revTx" presStyleIdx="9" presStyleCnt="12"/>
      <dgm:spPr/>
    </dgm:pt>
    <dgm:pt modelId="{F9A140FA-2650-41E2-9BF4-8938E72428C8}" type="pres">
      <dgm:prSet presAssocID="{5B11553D-BB96-4782-AAB5-786569C48461}" presName="vert1" presStyleCnt="0"/>
      <dgm:spPr/>
    </dgm:pt>
    <dgm:pt modelId="{17F951ED-8F05-4B40-80F1-C9060A6A6F6F}" type="pres">
      <dgm:prSet presAssocID="{A8F89F30-EF43-4ECA-9819-48144854AF19}" presName="thickLine" presStyleLbl="alignNode1" presStyleIdx="10" presStyleCnt="12"/>
      <dgm:spPr/>
    </dgm:pt>
    <dgm:pt modelId="{6F3A45C7-7941-4A65-8C39-DD9DBFA0B5A5}" type="pres">
      <dgm:prSet presAssocID="{A8F89F30-EF43-4ECA-9819-48144854AF19}" presName="horz1" presStyleCnt="0"/>
      <dgm:spPr/>
    </dgm:pt>
    <dgm:pt modelId="{F4E3EB48-77BE-4D9D-AB3F-790600B05004}" type="pres">
      <dgm:prSet presAssocID="{A8F89F30-EF43-4ECA-9819-48144854AF19}" presName="tx1" presStyleLbl="revTx" presStyleIdx="10" presStyleCnt="12"/>
      <dgm:spPr/>
    </dgm:pt>
    <dgm:pt modelId="{74B566EA-A360-460D-B439-113185787A3D}" type="pres">
      <dgm:prSet presAssocID="{A8F89F30-EF43-4ECA-9819-48144854AF19}" presName="vert1" presStyleCnt="0"/>
      <dgm:spPr/>
    </dgm:pt>
    <dgm:pt modelId="{9284D1AC-2597-4636-B590-640A3CCCD6E0}" type="pres">
      <dgm:prSet presAssocID="{1EFE149D-F8EC-4138-84F0-C375574A71B6}" presName="thickLine" presStyleLbl="alignNode1" presStyleIdx="11" presStyleCnt="12"/>
      <dgm:spPr/>
    </dgm:pt>
    <dgm:pt modelId="{4B48510D-3B03-4BB3-974B-98D595904E93}" type="pres">
      <dgm:prSet presAssocID="{1EFE149D-F8EC-4138-84F0-C375574A71B6}" presName="horz1" presStyleCnt="0"/>
      <dgm:spPr/>
    </dgm:pt>
    <dgm:pt modelId="{C1BF1D66-5571-4F1F-8127-2B3BF51A4E84}" type="pres">
      <dgm:prSet presAssocID="{1EFE149D-F8EC-4138-84F0-C375574A71B6}" presName="tx1" presStyleLbl="revTx" presStyleIdx="11" presStyleCnt="12"/>
      <dgm:spPr/>
    </dgm:pt>
    <dgm:pt modelId="{9715678F-37B2-4F2E-AC71-6F8F7DEADA74}" type="pres">
      <dgm:prSet presAssocID="{1EFE149D-F8EC-4138-84F0-C375574A71B6}" presName="vert1" presStyleCnt="0"/>
      <dgm:spPr/>
    </dgm:pt>
  </dgm:ptLst>
  <dgm:cxnLst>
    <dgm:cxn modelId="{2DFCAB00-2371-4BFF-8084-327EFB034B03}" srcId="{C6B51840-8561-427A-94AD-3DAC37A49297}" destId="{5B11553D-BB96-4782-AAB5-786569C48461}" srcOrd="9" destOrd="0" parTransId="{908CF43E-184B-4791-8313-0E92CBA0C440}" sibTransId="{9DD489BE-9221-4130-BB0F-177DFC49CAEB}"/>
    <dgm:cxn modelId="{49EAC709-461C-4B67-A79D-943FCDD49BBC}" srcId="{C6B51840-8561-427A-94AD-3DAC37A49297}" destId="{BEDEED24-529C-49CB-8AC8-AEAE36B994C6}" srcOrd="7" destOrd="0" parTransId="{2199E7BA-7292-45BE-BAF9-E4AB66603EAC}" sibTransId="{AC0A9976-8F65-433A-9AFD-386CE79B9306}"/>
    <dgm:cxn modelId="{AE21AF0E-8E68-4338-8087-9E7BA24FB05D}" srcId="{C6B51840-8561-427A-94AD-3DAC37A49297}" destId="{60F0CEAA-9806-4645-89C9-4389B31373F6}" srcOrd="8" destOrd="0" parTransId="{7DB4BA51-B390-4105-A16E-2AF114CD7D35}" sibTransId="{DC7DCF41-B57B-42B1-A487-5634AFEE3499}"/>
    <dgm:cxn modelId="{C3999428-D6E8-473A-8B60-E165CBD1117C}" srcId="{C6B51840-8561-427A-94AD-3DAC37A49297}" destId="{1EFE149D-F8EC-4138-84F0-C375574A71B6}" srcOrd="11" destOrd="0" parTransId="{7A117D94-6DC8-4403-B88D-1F6BAAD8F542}" sibTransId="{E92CFEB9-827D-4229-BC9A-BF67BB39C1C0}"/>
    <dgm:cxn modelId="{FAEEF030-1AFF-4286-9C8B-24E1C4776994}" type="presOf" srcId="{8FF753AC-6712-4E1B-A482-0599B5DBB99A}" destId="{E60BE88C-8FCB-448D-A225-63A7409298E5}" srcOrd="0" destOrd="0" presId="urn:microsoft.com/office/officeart/2008/layout/LinedList"/>
    <dgm:cxn modelId="{684FC541-70A3-4FAD-B0F3-5725D0D3775C}" type="presOf" srcId="{BEDEED24-529C-49CB-8AC8-AEAE36B994C6}" destId="{CCDCFE34-B566-4C22-8F3C-554CF92843AC}" srcOrd="0" destOrd="0" presId="urn:microsoft.com/office/officeart/2008/layout/LinedList"/>
    <dgm:cxn modelId="{BC413544-24F8-4216-A3F8-6B1305406FBD}" type="presOf" srcId="{1FEF3771-1951-4137-92B9-C26D18AD3217}" destId="{64A77436-AA20-4CC8-BCA7-F7424636BFE5}" srcOrd="0" destOrd="0" presId="urn:microsoft.com/office/officeart/2008/layout/LinedList"/>
    <dgm:cxn modelId="{1DFA3749-1AF5-4D8C-AF69-C906A21631AB}" type="presOf" srcId="{CA1D8380-0FD4-43D3-A706-68BD1C809DDA}" destId="{5939D744-F4B2-4BF8-ADBE-15754C8B1C0B}" srcOrd="0" destOrd="0" presId="urn:microsoft.com/office/officeart/2008/layout/LinedList"/>
    <dgm:cxn modelId="{32A60554-059C-48C5-9E35-E16E257E7C51}" type="presOf" srcId="{E55BD31C-6016-48D9-87CF-14820E9B7D49}" destId="{4E698E7A-9CD9-48A9-A226-40FA060AE722}" srcOrd="0" destOrd="0" presId="urn:microsoft.com/office/officeart/2008/layout/LinedList"/>
    <dgm:cxn modelId="{FF1A1458-12C1-4ED1-959A-3ED70180424E}" srcId="{C6B51840-8561-427A-94AD-3DAC37A49297}" destId="{DD88251B-7A58-4736-ABC2-E6BFCB0AEA3C}" srcOrd="1" destOrd="0" parTransId="{0A70BA0B-020D-40EF-94B4-616529C98438}" sibTransId="{E7141D91-DF2F-4680-AF21-58E29634A10F}"/>
    <dgm:cxn modelId="{F0875E7F-4D99-4F08-BF85-A9929C82197B}" type="presOf" srcId="{60F0CEAA-9806-4645-89C9-4389B31373F6}" destId="{A6F8BB68-E9FE-4CF0-A4DE-E448FDDE1DAC}" srcOrd="0" destOrd="0" presId="urn:microsoft.com/office/officeart/2008/layout/LinedList"/>
    <dgm:cxn modelId="{E1D00A8C-3980-47F7-9AA3-DD4695B0868D}" srcId="{C6B51840-8561-427A-94AD-3DAC37A49297}" destId="{1D79203F-B876-4962-9E76-F8A9B4CADDF6}" srcOrd="0" destOrd="0" parTransId="{DD9D99A7-0FD8-4AFE-AB56-3E6F12248997}" sibTransId="{7EE9CB68-913E-46E5-8AFE-DFACE17299DB}"/>
    <dgm:cxn modelId="{8F219D8C-D155-49A6-8572-E6FBA00E780A}" type="presOf" srcId="{DD88251B-7A58-4736-ABC2-E6BFCB0AEA3C}" destId="{E99EF359-E050-48F4-96F7-B6F823E6A115}" srcOrd="0" destOrd="0" presId="urn:microsoft.com/office/officeart/2008/layout/LinedList"/>
    <dgm:cxn modelId="{179CBE91-D88F-465D-B913-BECAAA842C95}" srcId="{C6B51840-8561-427A-94AD-3DAC37A49297}" destId="{CA1D8380-0FD4-43D3-A706-68BD1C809DDA}" srcOrd="4" destOrd="0" parTransId="{47055ABE-0810-4E94-AB54-6EC1B200ACC2}" sibTransId="{BD1695F6-EF3D-464F-A642-DE5C589AB149}"/>
    <dgm:cxn modelId="{2258649B-9FAB-4E17-BA51-694EAE0F5BA3}" srcId="{C6B51840-8561-427A-94AD-3DAC37A49297}" destId="{9138AE93-33A4-4316-82AE-577B71D30123}" srcOrd="2" destOrd="0" parTransId="{3107BDEC-FBA6-4F4D-921B-3690907E88E2}" sibTransId="{D2DABB1C-6C9B-4DBB-9FE9-81065E99D190}"/>
    <dgm:cxn modelId="{52E604A3-B8C9-4E45-868D-6F055FF5071C}" type="presOf" srcId="{9138AE93-33A4-4316-82AE-577B71D30123}" destId="{7F3EB933-061A-4586-8EC6-1CEB535CB492}" srcOrd="0" destOrd="0" presId="urn:microsoft.com/office/officeart/2008/layout/LinedList"/>
    <dgm:cxn modelId="{773D93A4-E8F6-4DD9-B99E-E615D843F9EE}" type="presOf" srcId="{C6B51840-8561-427A-94AD-3DAC37A49297}" destId="{37030E43-922E-4BD7-8DD1-5C3453676175}" srcOrd="0" destOrd="0" presId="urn:microsoft.com/office/officeart/2008/layout/LinedList"/>
    <dgm:cxn modelId="{D9C7D3A5-EAFD-4616-BDA2-8111A3D4E536}" type="presOf" srcId="{1D79203F-B876-4962-9E76-F8A9B4CADDF6}" destId="{0F795DF8-767B-4333-BB9C-810DC1DECC3B}" srcOrd="0" destOrd="0" presId="urn:microsoft.com/office/officeart/2008/layout/LinedList"/>
    <dgm:cxn modelId="{C214A3A6-E49F-4081-B773-09A15C34F4C7}" srcId="{C6B51840-8561-427A-94AD-3DAC37A49297}" destId="{1FEF3771-1951-4137-92B9-C26D18AD3217}" srcOrd="3" destOrd="0" parTransId="{9DB0EB0E-FB7D-469A-8D9F-35BD086ADD43}" sibTransId="{2AFD8A6E-C70B-4521-AD57-B757AABDB48E}"/>
    <dgm:cxn modelId="{E75CB8B9-6060-497B-9A82-81312F2FC794}" type="presOf" srcId="{A8F89F30-EF43-4ECA-9819-48144854AF19}" destId="{F4E3EB48-77BE-4D9D-AB3F-790600B05004}" srcOrd="0" destOrd="0" presId="urn:microsoft.com/office/officeart/2008/layout/LinedList"/>
    <dgm:cxn modelId="{71983FC9-F7A6-4411-906F-7C35C1AF40ED}" srcId="{C6B51840-8561-427A-94AD-3DAC37A49297}" destId="{A8F89F30-EF43-4ECA-9819-48144854AF19}" srcOrd="10" destOrd="0" parTransId="{0FA61C45-3718-4B11-A0AD-11DE30B78087}" sibTransId="{C4DD89BB-A70E-48AB-A38B-433A94B074F9}"/>
    <dgm:cxn modelId="{763645CA-770E-4E5C-98AE-50A2715BE85E}" srcId="{C6B51840-8561-427A-94AD-3DAC37A49297}" destId="{8FF753AC-6712-4E1B-A482-0599B5DBB99A}" srcOrd="6" destOrd="0" parTransId="{595A8AEC-091B-49A0-B8D5-13D90E0C9856}" sibTransId="{1A64B7A9-9CDE-4573-AF31-BBF2B55DD118}"/>
    <dgm:cxn modelId="{454020D2-5AA0-4F9B-806A-DF9CA8BFAFCC}" type="presOf" srcId="{5B11553D-BB96-4782-AAB5-786569C48461}" destId="{42F2C6DC-7819-4BC9-B5DB-03E6741F4EE3}" srcOrd="0" destOrd="0" presId="urn:microsoft.com/office/officeart/2008/layout/LinedList"/>
    <dgm:cxn modelId="{19C371E1-3D19-4A61-9A7D-C15419A53671}" srcId="{C6B51840-8561-427A-94AD-3DAC37A49297}" destId="{E55BD31C-6016-48D9-87CF-14820E9B7D49}" srcOrd="5" destOrd="0" parTransId="{FAD9FA24-E193-48D2-A5B8-EA7DB2609D6D}" sibTransId="{23EB4EAA-0690-4283-97F1-E8FD214A4A48}"/>
    <dgm:cxn modelId="{D6AB35EF-2FCD-4E78-A5A2-0144730A4C55}" type="presOf" srcId="{1EFE149D-F8EC-4138-84F0-C375574A71B6}" destId="{C1BF1D66-5571-4F1F-8127-2B3BF51A4E84}" srcOrd="0" destOrd="0" presId="urn:microsoft.com/office/officeart/2008/layout/LinedList"/>
    <dgm:cxn modelId="{01FCA6E2-0081-4F92-9BC2-8D7360D2266B}" type="presParOf" srcId="{37030E43-922E-4BD7-8DD1-5C3453676175}" destId="{FF4A1687-2C9D-4DD4-B808-1E6A14E8982F}" srcOrd="0" destOrd="0" presId="urn:microsoft.com/office/officeart/2008/layout/LinedList"/>
    <dgm:cxn modelId="{40FFC2C8-A2D7-44E3-AC32-DF020E543589}" type="presParOf" srcId="{37030E43-922E-4BD7-8DD1-5C3453676175}" destId="{F4D65FF9-36B2-4EA7-BD78-11EAB486A05C}" srcOrd="1" destOrd="0" presId="urn:microsoft.com/office/officeart/2008/layout/LinedList"/>
    <dgm:cxn modelId="{C14E29DE-BF79-4D73-9DC0-12D4109CFAFE}" type="presParOf" srcId="{F4D65FF9-36B2-4EA7-BD78-11EAB486A05C}" destId="{0F795DF8-767B-4333-BB9C-810DC1DECC3B}" srcOrd="0" destOrd="0" presId="urn:microsoft.com/office/officeart/2008/layout/LinedList"/>
    <dgm:cxn modelId="{4921AE9C-463E-404D-98B2-B6266780FF83}" type="presParOf" srcId="{F4D65FF9-36B2-4EA7-BD78-11EAB486A05C}" destId="{35A97187-770F-40E1-899F-B8EDA318E98A}" srcOrd="1" destOrd="0" presId="urn:microsoft.com/office/officeart/2008/layout/LinedList"/>
    <dgm:cxn modelId="{6E2C85C3-5279-40F6-B99E-D9D3F2CADC29}" type="presParOf" srcId="{37030E43-922E-4BD7-8DD1-5C3453676175}" destId="{3588C14E-F6EA-4958-B63C-9C822EF95D64}" srcOrd="2" destOrd="0" presId="urn:microsoft.com/office/officeart/2008/layout/LinedList"/>
    <dgm:cxn modelId="{6D2916B8-7662-4FB1-BB8D-B9F68F4013FD}" type="presParOf" srcId="{37030E43-922E-4BD7-8DD1-5C3453676175}" destId="{AE1E9C40-3E4D-4AE1-AABE-0CF25C6C0500}" srcOrd="3" destOrd="0" presId="urn:microsoft.com/office/officeart/2008/layout/LinedList"/>
    <dgm:cxn modelId="{C04B327E-EFD0-47EA-8BDD-B4CAC4E09B39}" type="presParOf" srcId="{AE1E9C40-3E4D-4AE1-AABE-0CF25C6C0500}" destId="{E99EF359-E050-48F4-96F7-B6F823E6A115}" srcOrd="0" destOrd="0" presId="urn:microsoft.com/office/officeart/2008/layout/LinedList"/>
    <dgm:cxn modelId="{FBC93659-5BF5-4072-A5CA-464FF3A37B5E}" type="presParOf" srcId="{AE1E9C40-3E4D-4AE1-AABE-0CF25C6C0500}" destId="{DF217206-6B5D-42F3-B2AA-97391463F8DD}" srcOrd="1" destOrd="0" presId="urn:microsoft.com/office/officeart/2008/layout/LinedList"/>
    <dgm:cxn modelId="{012CF58B-FA9C-4ADA-B35B-A034106710B6}" type="presParOf" srcId="{37030E43-922E-4BD7-8DD1-5C3453676175}" destId="{995FBF37-02A2-410A-92E3-D657489E8CBF}" srcOrd="4" destOrd="0" presId="urn:microsoft.com/office/officeart/2008/layout/LinedList"/>
    <dgm:cxn modelId="{F90CEE3B-B843-42B9-B2B0-6E13EEA5A9E3}" type="presParOf" srcId="{37030E43-922E-4BD7-8DD1-5C3453676175}" destId="{482B100A-C638-4EB2-A5FE-513CDF3E3840}" srcOrd="5" destOrd="0" presId="urn:microsoft.com/office/officeart/2008/layout/LinedList"/>
    <dgm:cxn modelId="{F99DAF69-7F97-4C82-8C3F-2B146957D580}" type="presParOf" srcId="{482B100A-C638-4EB2-A5FE-513CDF3E3840}" destId="{7F3EB933-061A-4586-8EC6-1CEB535CB492}" srcOrd="0" destOrd="0" presId="urn:microsoft.com/office/officeart/2008/layout/LinedList"/>
    <dgm:cxn modelId="{4ABE0D1E-F972-417A-9366-EA4A04CFD863}" type="presParOf" srcId="{482B100A-C638-4EB2-A5FE-513CDF3E3840}" destId="{D2693FF5-6957-4FA1-86C8-18D5A09002E8}" srcOrd="1" destOrd="0" presId="urn:microsoft.com/office/officeart/2008/layout/LinedList"/>
    <dgm:cxn modelId="{D8578F11-06FB-4290-AB74-19DF0FF74FAC}" type="presParOf" srcId="{37030E43-922E-4BD7-8DD1-5C3453676175}" destId="{C1906A4F-B1AB-49E7-AFC2-37EDEDB778A4}" srcOrd="6" destOrd="0" presId="urn:microsoft.com/office/officeart/2008/layout/LinedList"/>
    <dgm:cxn modelId="{EAD00DB2-DEFE-46F1-B4EE-2DD4E5CD44F1}" type="presParOf" srcId="{37030E43-922E-4BD7-8DD1-5C3453676175}" destId="{41DFD857-A450-4D28-9F71-A980DAB1F9BB}" srcOrd="7" destOrd="0" presId="urn:microsoft.com/office/officeart/2008/layout/LinedList"/>
    <dgm:cxn modelId="{7691603A-8AF8-402E-A4BD-2130B0F0C442}" type="presParOf" srcId="{41DFD857-A450-4D28-9F71-A980DAB1F9BB}" destId="{64A77436-AA20-4CC8-BCA7-F7424636BFE5}" srcOrd="0" destOrd="0" presId="urn:microsoft.com/office/officeart/2008/layout/LinedList"/>
    <dgm:cxn modelId="{5890AA35-09B3-4C96-9795-E72DE0822570}" type="presParOf" srcId="{41DFD857-A450-4D28-9F71-A980DAB1F9BB}" destId="{7DF128EE-AA5A-45A6-A80A-FA4842E1DD7A}" srcOrd="1" destOrd="0" presId="urn:microsoft.com/office/officeart/2008/layout/LinedList"/>
    <dgm:cxn modelId="{44D1E567-00B0-47EF-9BDA-B8520DF1C923}" type="presParOf" srcId="{37030E43-922E-4BD7-8DD1-5C3453676175}" destId="{5B536AE3-5898-4628-9361-205D7DFC548F}" srcOrd="8" destOrd="0" presId="urn:microsoft.com/office/officeart/2008/layout/LinedList"/>
    <dgm:cxn modelId="{437F9767-4236-43B4-BEC8-0B37C715F52C}" type="presParOf" srcId="{37030E43-922E-4BD7-8DD1-5C3453676175}" destId="{AADDDF47-C1C1-4EE9-BC99-5D633A87F787}" srcOrd="9" destOrd="0" presId="urn:microsoft.com/office/officeart/2008/layout/LinedList"/>
    <dgm:cxn modelId="{7992FFBC-52EF-4B68-BF56-EFE431B3C544}" type="presParOf" srcId="{AADDDF47-C1C1-4EE9-BC99-5D633A87F787}" destId="{5939D744-F4B2-4BF8-ADBE-15754C8B1C0B}" srcOrd="0" destOrd="0" presId="urn:microsoft.com/office/officeart/2008/layout/LinedList"/>
    <dgm:cxn modelId="{074CC397-69BD-4189-B4A0-10E6A6F690C7}" type="presParOf" srcId="{AADDDF47-C1C1-4EE9-BC99-5D633A87F787}" destId="{768E45F1-8DE0-4B8C-83F5-10DA38947CC6}" srcOrd="1" destOrd="0" presId="urn:microsoft.com/office/officeart/2008/layout/LinedList"/>
    <dgm:cxn modelId="{ADE4FC33-BDF3-4B2C-BDA0-0D3F15B0EBEB}" type="presParOf" srcId="{37030E43-922E-4BD7-8DD1-5C3453676175}" destId="{45E25F6C-7228-455F-9102-C2B47FC48017}" srcOrd="10" destOrd="0" presId="urn:microsoft.com/office/officeart/2008/layout/LinedList"/>
    <dgm:cxn modelId="{B2F703FD-B61E-44AB-8348-C0C93BB7246F}" type="presParOf" srcId="{37030E43-922E-4BD7-8DD1-5C3453676175}" destId="{498404C0-7842-44EF-AB77-AF3FE40A60E5}" srcOrd="11" destOrd="0" presId="urn:microsoft.com/office/officeart/2008/layout/LinedList"/>
    <dgm:cxn modelId="{1097F980-8CA8-4ACA-80ED-9E68D101E1CB}" type="presParOf" srcId="{498404C0-7842-44EF-AB77-AF3FE40A60E5}" destId="{4E698E7A-9CD9-48A9-A226-40FA060AE722}" srcOrd="0" destOrd="0" presId="urn:microsoft.com/office/officeart/2008/layout/LinedList"/>
    <dgm:cxn modelId="{94A0466F-3427-416B-8A2A-DA95A0E61D6E}" type="presParOf" srcId="{498404C0-7842-44EF-AB77-AF3FE40A60E5}" destId="{7DAEBA69-556D-400D-BD42-CA11B2467F58}" srcOrd="1" destOrd="0" presId="urn:microsoft.com/office/officeart/2008/layout/LinedList"/>
    <dgm:cxn modelId="{50433EF0-73BE-4AA0-912C-17D12EAA39A1}" type="presParOf" srcId="{37030E43-922E-4BD7-8DD1-5C3453676175}" destId="{1091260C-0E68-49C7-B0D0-B95C538884B2}" srcOrd="12" destOrd="0" presId="urn:microsoft.com/office/officeart/2008/layout/LinedList"/>
    <dgm:cxn modelId="{38496BA5-6CB5-4B1F-AD46-3CFD40CC1497}" type="presParOf" srcId="{37030E43-922E-4BD7-8DD1-5C3453676175}" destId="{0E8BA5B7-8659-4A6C-8ADD-A19C4820FEE1}" srcOrd="13" destOrd="0" presId="urn:microsoft.com/office/officeart/2008/layout/LinedList"/>
    <dgm:cxn modelId="{F07BFEB5-3926-49B0-BEA3-DA3ADB0008A9}" type="presParOf" srcId="{0E8BA5B7-8659-4A6C-8ADD-A19C4820FEE1}" destId="{E60BE88C-8FCB-448D-A225-63A7409298E5}" srcOrd="0" destOrd="0" presId="urn:microsoft.com/office/officeart/2008/layout/LinedList"/>
    <dgm:cxn modelId="{D54F398E-A13A-4FEA-A419-7A233A562137}" type="presParOf" srcId="{0E8BA5B7-8659-4A6C-8ADD-A19C4820FEE1}" destId="{2A48D291-0F25-4CA1-8077-96E5B13D07EE}" srcOrd="1" destOrd="0" presId="urn:microsoft.com/office/officeart/2008/layout/LinedList"/>
    <dgm:cxn modelId="{B655D19F-5497-4DE7-BC50-464670BAA984}" type="presParOf" srcId="{37030E43-922E-4BD7-8DD1-5C3453676175}" destId="{C221DD88-1565-4E2D-B155-011BA92A006D}" srcOrd="14" destOrd="0" presId="urn:microsoft.com/office/officeart/2008/layout/LinedList"/>
    <dgm:cxn modelId="{CC2772BE-13F7-4A9E-8317-3094E522A493}" type="presParOf" srcId="{37030E43-922E-4BD7-8DD1-5C3453676175}" destId="{3BF62397-23A2-490C-B009-CE8B94263249}" srcOrd="15" destOrd="0" presId="urn:microsoft.com/office/officeart/2008/layout/LinedList"/>
    <dgm:cxn modelId="{F803C26B-012A-48BC-B415-3AD61D320C28}" type="presParOf" srcId="{3BF62397-23A2-490C-B009-CE8B94263249}" destId="{CCDCFE34-B566-4C22-8F3C-554CF92843AC}" srcOrd="0" destOrd="0" presId="urn:microsoft.com/office/officeart/2008/layout/LinedList"/>
    <dgm:cxn modelId="{A19F0C38-02FD-43DB-88B4-CEC58A2C18CA}" type="presParOf" srcId="{3BF62397-23A2-490C-B009-CE8B94263249}" destId="{C6378C77-27F7-4AC1-88EF-07F885438CA2}" srcOrd="1" destOrd="0" presId="urn:microsoft.com/office/officeart/2008/layout/LinedList"/>
    <dgm:cxn modelId="{0661F467-5586-4B66-9E77-6CCD5897665D}" type="presParOf" srcId="{37030E43-922E-4BD7-8DD1-5C3453676175}" destId="{ECC3CE20-A2F1-4D4B-B8F2-A2BB629C1551}" srcOrd="16" destOrd="0" presId="urn:microsoft.com/office/officeart/2008/layout/LinedList"/>
    <dgm:cxn modelId="{FF48E237-616B-4EA1-905F-242DE8C7FB1D}" type="presParOf" srcId="{37030E43-922E-4BD7-8DD1-5C3453676175}" destId="{670E7286-70BA-4D24-8531-4641C92F90AD}" srcOrd="17" destOrd="0" presId="urn:microsoft.com/office/officeart/2008/layout/LinedList"/>
    <dgm:cxn modelId="{FA7BE332-DCF8-43EC-83B3-5267D5216D85}" type="presParOf" srcId="{670E7286-70BA-4D24-8531-4641C92F90AD}" destId="{A6F8BB68-E9FE-4CF0-A4DE-E448FDDE1DAC}" srcOrd="0" destOrd="0" presId="urn:microsoft.com/office/officeart/2008/layout/LinedList"/>
    <dgm:cxn modelId="{CDB60824-61D5-4DB4-B1F9-EA59BAB189B2}" type="presParOf" srcId="{670E7286-70BA-4D24-8531-4641C92F90AD}" destId="{B2901EBB-2498-49B0-8725-55168E5AFF41}" srcOrd="1" destOrd="0" presId="urn:microsoft.com/office/officeart/2008/layout/LinedList"/>
    <dgm:cxn modelId="{135F75C2-9DE0-4E66-806F-6BD4B9982DBD}" type="presParOf" srcId="{37030E43-922E-4BD7-8DD1-5C3453676175}" destId="{D4183480-D3DD-4FD4-9A6D-08882F18D6C5}" srcOrd="18" destOrd="0" presId="urn:microsoft.com/office/officeart/2008/layout/LinedList"/>
    <dgm:cxn modelId="{B802076C-14E3-4D37-AAAA-EF0DCD6E60E8}" type="presParOf" srcId="{37030E43-922E-4BD7-8DD1-5C3453676175}" destId="{CF099E4C-1E55-4B24-9EB1-B1B710FD8DA9}" srcOrd="19" destOrd="0" presId="urn:microsoft.com/office/officeart/2008/layout/LinedList"/>
    <dgm:cxn modelId="{74C54ED4-62E3-43C9-95F9-5D43B2C3B687}" type="presParOf" srcId="{CF099E4C-1E55-4B24-9EB1-B1B710FD8DA9}" destId="{42F2C6DC-7819-4BC9-B5DB-03E6741F4EE3}" srcOrd="0" destOrd="0" presId="urn:microsoft.com/office/officeart/2008/layout/LinedList"/>
    <dgm:cxn modelId="{B859736B-A9FC-4E1A-902B-677330B6EA41}" type="presParOf" srcId="{CF099E4C-1E55-4B24-9EB1-B1B710FD8DA9}" destId="{F9A140FA-2650-41E2-9BF4-8938E72428C8}" srcOrd="1" destOrd="0" presId="urn:microsoft.com/office/officeart/2008/layout/LinedList"/>
    <dgm:cxn modelId="{7D694F52-7C96-49EE-933E-E6CB5644427C}" type="presParOf" srcId="{37030E43-922E-4BD7-8DD1-5C3453676175}" destId="{17F951ED-8F05-4B40-80F1-C9060A6A6F6F}" srcOrd="20" destOrd="0" presId="urn:microsoft.com/office/officeart/2008/layout/LinedList"/>
    <dgm:cxn modelId="{58476C6B-EFD9-4EEE-A2DD-B8C84EB503D3}" type="presParOf" srcId="{37030E43-922E-4BD7-8DD1-5C3453676175}" destId="{6F3A45C7-7941-4A65-8C39-DD9DBFA0B5A5}" srcOrd="21" destOrd="0" presId="urn:microsoft.com/office/officeart/2008/layout/LinedList"/>
    <dgm:cxn modelId="{8B521B49-4987-414D-8B99-F9733EE7BBAC}" type="presParOf" srcId="{6F3A45C7-7941-4A65-8C39-DD9DBFA0B5A5}" destId="{F4E3EB48-77BE-4D9D-AB3F-790600B05004}" srcOrd="0" destOrd="0" presId="urn:microsoft.com/office/officeart/2008/layout/LinedList"/>
    <dgm:cxn modelId="{2AAC4C7D-D04A-46E6-A505-669E1A93AC32}" type="presParOf" srcId="{6F3A45C7-7941-4A65-8C39-DD9DBFA0B5A5}" destId="{74B566EA-A360-460D-B439-113185787A3D}" srcOrd="1" destOrd="0" presId="urn:microsoft.com/office/officeart/2008/layout/LinedList"/>
    <dgm:cxn modelId="{36BDE1A4-4F24-4979-98D2-D0E1DE60AC21}" type="presParOf" srcId="{37030E43-922E-4BD7-8DD1-5C3453676175}" destId="{9284D1AC-2597-4636-B590-640A3CCCD6E0}" srcOrd="22" destOrd="0" presId="urn:microsoft.com/office/officeart/2008/layout/LinedList"/>
    <dgm:cxn modelId="{20A0B3F7-A95C-44EA-BF89-90FADD642865}" type="presParOf" srcId="{37030E43-922E-4BD7-8DD1-5C3453676175}" destId="{4B48510D-3B03-4BB3-974B-98D595904E93}" srcOrd="23" destOrd="0" presId="urn:microsoft.com/office/officeart/2008/layout/LinedList"/>
    <dgm:cxn modelId="{D45E1A41-E4DB-4F36-8913-EB21A6AFA43E}" type="presParOf" srcId="{4B48510D-3B03-4BB3-974B-98D595904E93}" destId="{C1BF1D66-5571-4F1F-8127-2B3BF51A4E84}" srcOrd="0" destOrd="0" presId="urn:microsoft.com/office/officeart/2008/layout/LinedList"/>
    <dgm:cxn modelId="{8D443EF5-F261-4182-9E61-A38AE2F8EF1F}" type="presParOf" srcId="{4B48510D-3B03-4BB3-974B-98D595904E93}" destId="{9715678F-37B2-4F2E-AC71-6F8F7DEADA7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D1EE37-E2C1-498A-9145-9A7A7AD85E0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F4748D9-20A2-4F9A-981F-D0C538D33C07}">
      <dgm:prSet/>
      <dgm:spPr/>
      <dgm:t>
        <a:bodyPr/>
        <a:lstStyle/>
        <a:p>
          <a:r>
            <a:rPr lang="ru-RU"/>
            <a:t>аудиторный и лабораторный комплекс в здании УралЭНИН УрФУ;</a:t>
          </a:r>
          <a:endParaRPr lang="en-US"/>
        </a:p>
      </dgm:t>
    </dgm:pt>
    <dgm:pt modelId="{9C2C3B53-E8C0-4CD1-93C8-A10294BDA504}" type="parTrans" cxnId="{54260D89-88EB-436A-A4FA-FAA16C457D55}">
      <dgm:prSet/>
      <dgm:spPr/>
      <dgm:t>
        <a:bodyPr/>
        <a:lstStyle/>
        <a:p>
          <a:endParaRPr lang="en-US"/>
        </a:p>
      </dgm:t>
    </dgm:pt>
    <dgm:pt modelId="{E37DF943-A711-4845-B1E0-66308CA3A071}" type="sibTrans" cxnId="{54260D89-88EB-436A-A4FA-FAA16C457D55}">
      <dgm:prSet/>
      <dgm:spPr/>
      <dgm:t>
        <a:bodyPr/>
        <a:lstStyle/>
        <a:p>
          <a:endParaRPr lang="en-US"/>
        </a:p>
      </dgm:t>
    </dgm:pt>
    <dgm:pt modelId="{D502ED3E-0BC1-48C6-9C6A-AC6BC1754117}">
      <dgm:prSet/>
      <dgm:spPr/>
      <dgm:t>
        <a:bodyPr/>
        <a:lstStyle/>
        <a:p>
          <a:r>
            <a:rPr lang="ru-RU"/>
            <a:t>автономный лабораторный полигон с закрытыми и открытыми площадками для проведения исследований в реальных климатических условиях;</a:t>
          </a:r>
          <a:endParaRPr lang="en-US"/>
        </a:p>
      </dgm:t>
    </dgm:pt>
    <dgm:pt modelId="{F341153B-81AA-4110-AF94-2BB782714711}" type="parTrans" cxnId="{5C77BD16-542A-4CC1-BC9B-85BBA2BD44D9}">
      <dgm:prSet/>
      <dgm:spPr/>
      <dgm:t>
        <a:bodyPr/>
        <a:lstStyle/>
        <a:p>
          <a:endParaRPr lang="en-US"/>
        </a:p>
      </dgm:t>
    </dgm:pt>
    <dgm:pt modelId="{ED48F084-8CD9-45E0-A3D4-469ADA229250}" type="sibTrans" cxnId="{5C77BD16-542A-4CC1-BC9B-85BBA2BD44D9}">
      <dgm:prSet/>
      <dgm:spPr/>
      <dgm:t>
        <a:bodyPr/>
        <a:lstStyle/>
        <a:p>
          <a:endParaRPr lang="en-US"/>
        </a:p>
      </dgm:t>
    </dgm:pt>
    <dgm:pt modelId="{911CD3FE-B9CA-46A1-ABD2-F555BDA8DAFF}">
      <dgm:prSet/>
      <dgm:spPr/>
      <dgm:t>
        <a:bodyPr/>
        <a:lstStyle/>
        <a:p>
          <a:r>
            <a:rPr lang="ru-RU"/>
            <a:t>загородный полигон для исследования опытно-промышленных полноразмерных установок разработки УрФУ и других производителей.</a:t>
          </a:r>
          <a:endParaRPr lang="en-US"/>
        </a:p>
      </dgm:t>
    </dgm:pt>
    <dgm:pt modelId="{F6308082-0514-44B3-A1BD-66326BF0DB78}" type="parTrans" cxnId="{75F687AB-6C02-415B-8554-BEB5DAAC4764}">
      <dgm:prSet/>
      <dgm:spPr/>
      <dgm:t>
        <a:bodyPr/>
        <a:lstStyle/>
        <a:p>
          <a:endParaRPr lang="en-US"/>
        </a:p>
      </dgm:t>
    </dgm:pt>
    <dgm:pt modelId="{299F48AB-5D5B-485C-B109-5C0947A9D52B}" type="sibTrans" cxnId="{75F687AB-6C02-415B-8554-BEB5DAAC4764}">
      <dgm:prSet/>
      <dgm:spPr/>
      <dgm:t>
        <a:bodyPr/>
        <a:lstStyle/>
        <a:p>
          <a:endParaRPr lang="en-US"/>
        </a:p>
      </dgm:t>
    </dgm:pt>
    <dgm:pt modelId="{A7013290-6FFA-4D9A-B135-04719000D090}">
      <dgm:prSet/>
      <dgm:spPr/>
      <dgm:t>
        <a:bodyPr/>
        <a:lstStyle/>
        <a:p>
          <a:r>
            <a:rPr lang="ru-RU"/>
            <a:t>Все площадки объедены в единую систему сбора и обработки информации с помощью Wi-Fi каналов, оптоволоконной связи и протоколов Интернет</a:t>
          </a:r>
          <a:endParaRPr lang="en-US"/>
        </a:p>
      </dgm:t>
    </dgm:pt>
    <dgm:pt modelId="{CB68A886-C66E-4324-A9B9-2EFB31191CD0}" type="parTrans" cxnId="{D01B1FC9-64C7-442E-9175-04015193A39F}">
      <dgm:prSet/>
      <dgm:spPr/>
      <dgm:t>
        <a:bodyPr/>
        <a:lstStyle/>
        <a:p>
          <a:endParaRPr lang="en-US"/>
        </a:p>
      </dgm:t>
    </dgm:pt>
    <dgm:pt modelId="{6506BFB9-12C5-45D7-83F6-83A944BD55BF}" type="sibTrans" cxnId="{D01B1FC9-64C7-442E-9175-04015193A39F}">
      <dgm:prSet/>
      <dgm:spPr/>
      <dgm:t>
        <a:bodyPr/>
        <a:lstStyle/>
        <a:p>
          <a:endParaRPr lang="en-US"/>
        </a:p>
      </dgm:t>
    </dgm:pt>
    <dgm:pt modelId="{37FAE8D8-79F7-4780-90F7-C64E62D9C21D}" type="pres">
      <dgm:prSet presAssocID="{ACD1EE37-E2C1-498A-9145-9A7A7AD85E0E}" presName="root" presStyleCnt="0">
        <dgm:presLayoutVars>
          <dgm:dir/>
          <dgm:resizeHandles val="exact"/>
        </dgm:presLayoutVars>
      </dgm:prSet>
      <dgm:spPr/>
    </dgm:pt>
    <dgm:pt modelId="{375AC2D0-48C7-4FCA-ABDA-48CDF30245EE}" type="pres">
      <dgm:prSet presAssocID="{1F4748D9-20A2-4F9A-981F-D0C538D33C07}" presName="compNode" presStyleCnt="0"/>
      <dgm:spPr/>
    </dgm:pt>
    <dgm:pt modelId="{7837EDC6-ED70-4B61-B13D-351BF2DB498A}" type="pres">
      <dgm:prSet presAssocID="{1F4748D9-20A2-4F9A-981F-D0C538D33C07}" presName="bgRect" presStyleLbl="bgShp" presStyleIdx="0" presStyleCnt="4"/>
      <dgm:spPr/>
    </dgm:pt>
    <dgm:pt modelId="{C043E23E-0AAB-4934-A233-642941725496}" type="pres">
      <dgm:prSet presAssocID="{1F4748D9-20A2-4F9A-981F-D0C538D33C0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Флажок"/>
        </a:ext>
      </dgm:extLst>
    </dgm:pt>
    <dgm:pt modelId="{A6638BBF-F9E4-47E8-A4F9-40A73E589800}" type="pres">
      <dgm:prSet presAssocID="{1F4748D9-20A2-4F9A-981F-D0C538D33C07}" presName="spaceRect" presStyleCnt="0"/>
      <dgm:spPr/>
    </dgm:pt>
    <dgm:pt modelId="{7B8E7932-4A21-45F3-89C3-1780CC075EE9}" type="pres">
      <dgm:prSet presAssocID="{1F4748D9-20A2-4F9A-981F-D0C538D33C07}" presName="parTx" presStyleLbl="revTx" presStyleIdx="0" presStyleCnt="4">
        <dgm:presLayoutVars>
          <dgm:chMax val="0"/>
          <dgm:chPref val="0"/>
        </dgm:presLayoutVars>
      </dgm:prSet>
      <dgm:spPr/>
    </dgm:pt>
    <dgm:pt modelId="{0D689E16-92CC-40F6-8047-C05D7630C5F8}" type="pres">
      <dgm:prSet presAssocID="{E37DF943-A711-4845-B1E0-66308CA3A071}" presName="sibTrans" presStyleCnt="0"/>
      <dgm:spPr/>
    </dgm:pt>
    <dgm:pt modelId="{CFAF5659-F824-47E1-8BC3-BA698C310216}" type="pres">
      <dgm:prSet presAssocID="{D502ED3E-0BC1-48C6-9C6A-AC6BC1754117}" presName="compNode" presStyleCnt="0"/>
      <dgm:spPr/>
    </dgm:pt>
    <dgm:pt modelId="{E1786FC9-DA16-4AC3-BE56-7CA66CDF0854}" type="pres">
      <dgm:prSet presAssocID="{D502ED3E-0BC1-48C6-9C6A-AC6BC1754117}" presName="bgRect" presStyleLbl="bgShp" presStyleIdx="1" presStyleCnt="4"/>
      <dgm:spPr/>
    </dgm:pt>
    <dgm:pt modelId="{AEA37EC6-CFEE-43EB-9449-9ABAB57A6F1B}" type="pres">
      <dgm:prSet presAssocID="{D502ED3E-0BC1-48C6-9C6A-AC6BC175411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Термометр"/>
        </a:ext>
      </dgm:extLst>
    </dgm:pt>
    <dgm:pt modelId="{43FB4A25-5722-45E5-BCFA-00E1CDB48B2E}" type="pres">
      <dgm:prSet presAssocID="{D502ED3E-0BC1-48C6-9C6A-AC6BC1754117}" presName="spaceRect" presStyleCnt="0"/>
      <dgm:spPr/>
    </dgm:pt>
    <dgm:pt modelId="{2BE92EB7-9126-4745-A06C-6B3A47F6AF73}" type="pres">
      <dgm:prSet presAssocID="{D502ED3E-0BC1-48C6-9C6A-AC6BC1754117}" presName="parTx" presStyleLbl="revTx" presStyleIdx="1" presStyleCnt="4">
        <dgm:presLayoutVars>
          <dgm:chMax val="0"/>
          <dgm:chPref val="0"/>
        </dgm:presLayoutVars>
      </dgm:prSet>
      <dgm:spPr/>
    </dgm:pt>
    <dgm:pt modelId="{CCC526E7-7F54-46F3-B24A-B5A04A4DCD8E}" type="pres">
      <dgm:prSet presAssocID="{ED48F084-8CD9-45E0-A3D4-469ADA229250}" presName="sibTrans" presStyleCnt="0"/>
      <dgm:spPr/>
    </dgm:pt>
    <dgm:pt modelId="{48006A0E-1877-47F9-870D-2DE650C224D6}" type="pres">
      <dgm:prSet presAssocID="{911CD3FE-B9CA-46A1-ABD2-F555BDA8DAFF}" presName="compNode" presStyleCnt="0"/>
      <dgm:spPr/>
    </dgm:pt>
    <dgm:pt modelId="{EB2CF8A9-5F8D-4699-8161-CAE8739057EE}" type="pres">
      <dgm:prSet presAssocID="{911CD3FE-B9CA-46A1-ABD2-F555BDA8DAFF}" presName="bgRect" presStyleLbl="bgShp" presStyleIdx="2" presStyleCnt="4"/>
      <dgm:spPr/>
    </dgm:pt>
    <dgm:pt modelId="{B4846B5E-8394-4852-BA3B-0073BEBF95D2}" type="pres">
      <dgm:prSet presAssocID="{911CD3FE-B9CA-46A1-ABD2-F555BDA8DAF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Фабрика"/>
        </a:ext>
      </dgm:extLst>
    </dgm:pt>
    <dgm:pt modelId="{F1805E86-CE40-47F5-B003-6A5E634642D8}" type="pres">
      <dgm:prSet presAssocID="{911CD3FE-B9CA-46A1-ABD2-F555BDA8DAFF}" presName="spaceRect" presStyleCnt="0"/>
      <dgm:spPr/>
    </dgm:pt>
    <dgm:pt modelId="{61CE8B3B-3421-4930-BD8B-D8B44649C44A}" type="pres">
      <dgm:prSet presAssocID="{911CD3FE-B9CA-46A1-ABD2-F555BDA8DAFF}" presName="parTx" presStyleLbl="revTx" presStyleIdx="2" presStyleCnt="4">
        <dgm:presLayoutVars>
          <dgm:chMax val="0"/>
          <dgm:chPref val="0"/>
        </dgm:presLayoutVars>
      </dgm:prSet>
      <dgm:spPr/>
    </dgm:pt>
    <dgm:pt modelId="{FCE0AB93-1FB3-4968-B604-A6F46124C866}" type="pres">
      <dgm:prSet presAssocID="{299F48AB-5D5B-485C-B109-5C0947A9D52B}" presName="sibTrans" presStyleCnt="0"/>
      <dgm:spPr/>
    </dgm:pt>
    <dgm:pt modelId="{60E713FD-7B56-45F8-8C0B-1C5E4EA0C7BA}" type="pres">
      <dgm:prSet presAssocID="{A7013290-6FFA-4D9A-B135-04719000D090}" presName="compNode" presStyleCnt="0"/>
      <dgm:spPr/>
    </dgm:pt>
    <dgm:pt modelId="{4847D65B-9869-4E5F-B52D-F442074C7927}" type="pres">
      <dgm:prSet presAssocID="{A7013290-6FFA-4D9A-B135-04719000D090}" presName="bgRect" presStyleLbl="bgShp" presStyleIdx="3" presStyleCnt="4"/>
      <dgm:spPr/>
    </dgm:pt>
    <dgm:pt modelId="{D98B4A29-57BD-4FCC-A804-CE83DD37B88E}" type="pres">
      <dgm:prSet presAssocID="{A7013290-6FFA-4D9A-B135-04719000D09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i-Fi"/>
        </a:ext>
      </dgm:extLst>
    </dgm:pt>
    <dgm:pt modelId="{58C1D60A-9621-431B-A189-8EA43806DECE}" type="pres">
      <dgm:prSet presAssocID="{A7013290-6FFA-4D9A-B135-04719000D090}" presName="spaceRect" presStyleCnt="0"/>
      <dgm:spPr/>
    </dgm:pt>
    <dgm:pt modelId="{C0722193-7B00-4B0F-AD54-227475DEC811}" type="pres">
      <dgm:prSet presAssocID="{A7013290-6FFA-4D9A-B135-04719000D090}" presName="parTx" presStyleLbl="revTx" presStyleIdx="3" presStyleCnt="4">
        <dgm:presLayoutVars>
          <dgm:chMax val="0"/>
          <dgm:chPref val="0"/>
        </dgm:presLayoutVars>
      </dgm:prSet>
      <dgm:spPr/>
    </dgm:pt>
  </dgm:ptLst>
  <dgm:cxnLst>
    <dgm:cxn modelId="{691C9401-3D0A-4CAA-A433-C11C4FA2E94E}" type="presOf" srcId="{1F4748D9-20A2-4F9A-981F-D0C538D33C07}" destId="{7B8E7932-4A21-45F3-89C3-1780CC075EE9}" srcOrd="0" destOrd="0" presId="urn:microsoft.com/office/officeart/2018/2/layout/IconVerticalSolidList"/>
    <dgm:cxn modelId="{A3E59807-959C-431D-917A-0C16ECB33748}" type="presOf" srcId="{911CD3FE-B9CA-46A1-ABD2-F555BDA8DAFF}" destId="{61CE8B3B-3421-4930-BD8B-D8B44649C44A}" srcOrd="0" destOrd="0" presId="urn:microsoft.com/office/officeart/2018/2/layout/IconVerticalSolidList"/>
    <dgm:cxn modelId="{5C77BD16-542A-4CC1-BC9B-85BBA2BD44D9}" srcId="{ACD1EE37-E2C1-498A-9145-9A7A7AD85E0E}" destId="{D502ED3E-0BC1-48C6-9C6A-AC6BC1754117}" srcOrd="1" destOrd="0" parTransId="{F341153B-81AA-4110-AF94-2BB782714711}" sibTransId="{ED48F084-8CD9-45E0-A3D4-469ADA229250}"/>
    <dgm:cxn modelId="{0B9EA865-B5CF-4427-9B43-B10548D25DC2}" type="presOf" srcId="{ACD1EE37-E2C1-498A-9145-9A7A7AD85E0E}" destId="{37FAE8D8-79F7-4780-90F7-C64E62D9C21D}" srcOrd="0" destOrd="0" presId="urn:microsoft.com/office/officeart/2018/2/layout/IconVerticalSolidList"/>
    <dgm:cxn modelId="{FAA75448-527D-4CEB-AE56-83A2341878B1}" type="presOf" srcId="{D502ED3E-0BC1-48C6-9C6A-AC6BC1754117}" destId="{2BE92EB7-9126-4745-A06C-6B3A47F6AF73}" srcOrd="0" destOrd="0" presId="urn:microsoft.com/office/officeart/2018/2/layout/IconVerticalSolidList"/>
    <dgm:cxn modelId="{54260D89-88EB-436A-A4FA-FAA16C457D55}" srcId="{ACD1EE37-E2C1-498A-9145-9A7A7AD85E0E}" destId="{1F4748D9-20A2-4F9A-981F-D0C538D33C07}" srcOrd="0" destOrd="0" parTransId="{9C2C3B53-E8C0-4CD1-93C8-A10294BDA504}" sibTransId="{E37DF943-A711-4845-B1E0-66308CA3A071}"/>
    <dgm:cxn modelId="{6D5BC68E-2A62-45BC-9575-4662F5775F90}" type="presOf" srcId="{A7013290-6FFA-4D9A-B135-04719000D090}" destId="{C0722193-7B00-4B0F-AD54-227475DEC811}" srcOrd="0" destOrd="0" presId="urn:microsoft.com/office/officeart/2018/2/layout/IconVerticalSolidList"/>
    <dgm:cxn modelId="{75F687AB-6C02-415B-8554-BEB5DAAC4764}" srcId="{ACD1EE37-E2C1-498A-9145-9A7A7AD85E0E}" destId="{911CD3FE-B9CA-46A1-ABD2-F555BDA8DAFF}" srcOrd="2" destOrd="0" parTransId="{F6308082-0514-44B3-A1BD-66326BF0DB78}" sibTransId="{299F48AB-5D5B-485C-B109-5C0947A9D52B}"/>
    <dgm:cxn modelId="{D01B1FC9-64C7-442E-9175-04015193A39F}" srcId="{ACD1EE37-E2C1-498A-9145-9A7A7AD85E0E}" destId="{A7013290-6FFA-4D9A-B135-04719000D090}" srcOrd="3" destOrd="0" parTransId="{CB68A886-C66E-4324-A9B9-2EFB31191CD0}" sibTransId="{6506BFB9-12C5-45D7-83F6-83A944BD55BF}"/>
    <dgm:cxn modelId="{1B8B323B-4B11-4E29-AF7F-6FD4A40AFA77}" type="presParOf" srcId="{37FAE8D8-79F7-4780-90F7-C64E62D9C21D}" destId="{375AC2D0-48C7-4FCA-ABDA-48CDF30245EE}" srcOrd="0" destOrd="0" presId="urn:microsoft.com/office/officeart/2018/2/layout/IconVerticalSolidList"/>
    <dgm:cxn modelId="{3673BCA8-0BAC-48E4-A0F9-70C5EE33A183}" type="presParOf" srcId="{375AC2D0-48C7-4FCA-ABDA-48CDF30245EE}" destId="{7837EDC6-ED70-4B61-B13D-351BF2DB498A}" srcOrd="0" destOrd="0" presId="urn:microsoft.com/office/officeart/2018/2/layout/IconVerticalSolidList"/>
    <dgm:cxn modelId="{36DD8FE5-45B5-49B9-9F4F-7569C3E2E954}" type="presParOf" srcId="{375AC2D0-48C7-4FCA-ABDA-48CDF30245EE}" destId="{C043E23E-0AAB-4934-A233-642941725496}" srcOrd="1" destOrd="0" presId="urn:microsoft.com/office/officeart/2018/2/layout/IconVerticalSolidList"/>
    <dgm:cxn modelId="{0B2E7C27-41EA-4DDC-BB6B-3AA8E20ECC1C}" type="presParOf" srcId="{375AC2D0-48C7-4FCA-ABDA-48CDF30245EE}" destId="{A6638BBF-F9E4-47E8-A4F9-40A73E589800}" srcOrd="2" destOrd="0" presId="urn:microsoft.com/office/officeart/2018/2/layout/IconVerticalSolidList"/>
    <dgm:cxn modelId="{077C3A46-0410-406F-9016-43A11B246F4B}" type="presParOf" srcId="{375AC2D0-48C7-4FCA-ABDA-48CDF30245EE}" destId="{7B8E7932-4A21-45F3-89C3-1780CC075EE9}" srcOrd="3" destOrd="0" presId="urn:microsoft.com/office/officeart/2018/2/layout/IconVerticalSolidList"/>
    <dgm:cxn modelId="{5D59E31C-BDD7-47FB-811C-5A768AE7684F}" type="presParOf" srcId="{37FAE8D8-79F7-4780-90F7-C64E62D9C21D}" destId="{0D689E16-92CC-40F6-8047-C05D7630C5F8}" srcOrd="1" destOrd="0" presId="urn:microsoft.com/office/officeart/2018/2/layout/IconVerticalSolidList"/>
    <dgm:cxn modelId="{090DD85B-5EE7-4CF5-802F-EB7F8AA9CDAE}" type="presParOf" srcId="{37FAE8D8-79F7-4780-90F7-C64E62D9C21D}" destId="{CFAF5659-F824-47E1-8BC3-BA698C310216}" srcOrd="2" destOrd="0" presId="urn:microsoft.com/office/officeart/2018/2/layout/IconVerticalSolidList"/>
    <dgm:cxn modelId="{673FE0BC-0361-49B8-BD11-E461AD6ABB3D}" type="presParOf" srcId="{CFAF5659-F824-47E1-8BC3-BA698C310216}" destId="{E1786FC9-DA16-4AC3-BE56-7CA66CDF0854}" srcOrd="0" destOrd="0" presId="urn:microsoft.com/office/officeart/2018/2/layout/IconVerticalSolidList"/>
    <dgm:cxn modelId="{7ACD754A-1710-46C9-B172-2BAB3C9718C9}" type="presParOf" srcId="{CFAF5659-F824-47E1-8BC3-BA698C310216}" destId="{AEA37EC6-CFEE-43EB-9449-9ABAB57A6F1B}" srcOrd="1" destOrd="0" presId="urn:microsoft.com/office/officeart/2018/2/layout/IconVerticalSolidList"/>
    <dgm:cxn modelId="{A1AC8637-DCAE-4810-A3FE-ADF3336B921F}" type="presParOf" srcId="{CFAF5659-F824-47E1-8BC3-BA698C310216}" destId="{43FB4A25-5722-45E5-BCFA-00E1CDB48B2E}" srcOrd="2" destOrd="0" presId="urn:microsoft.com/office/officeart/2018/2/layout/IconVerticalSolidList"/>
    <dgm:cxn modelId="{572966B3-FFFE-4B01-8A30-FA3F2698A2A6}" type="presParOf" srcId="{CFAF5659-F824-47E1-8BC3-BA698C310216}" destId="{2BE92EB7-9126-4745-A06C-6B3A47F6AF73}" srcOrd="3" destOrd="0" presId="urn:microsoft.com/office/officeart/2018/2/layout/IconVerticalSolidList"/>
    <dgm:cxn modelId="{58993937-9974-4CDC-B171-12C4DC89BE24}" type="presParOf" srcId="{37FAE8D8-79F7-4780-90F7-C64E62D9C21D}" destId="{CCC526E7-7F54-46F3-B24A-B5A04A4DCD8E}" srcOrd="3" destOrd="0" presId="urn:microsoft.com/office/officeart/2018/2/layout/IconVerticalSolidList"/>
    <dgm:cxn modelId="{61C8FCB5-B9C9-437D-B277-3EE956E038FC}" type="presParOf" srcId="{37FAE8D8-79F7-4780-90F7-C64E62D9C21D}" destId="{48006A0E-1877-47F9-870D-2DE650C224D6}" srcOrd="4" destOrd="0" presId="urn:microsoft.com/office/officeart/2018/2/layout/IconVerticalSolidList"/>
    <dgm:cxn modelId="{59E062CF-D797-43A9-B2F8-887F093467FE}" type="presParOf" srcId="{48006A0E-1877-47F9-870D-2DE650C224D6}" destId="{EB2CF8A9-5F8D-4699-8161-CAE8739057EE}" srcOrd="0" destOrd="0" presId="urn:microsoft.com/office/officeart/2018/2/layout/IconVerticalSolidList"/>
    <dgm:cxn modelId="{A105E79F-3948-4020-B876-1A361703308F}" type="presParOf" srcId="{48006A0E-1877-47F9-870D-2DE650C224D6}" destId="{B4846B5E-8394-4852-BA3B-0073BEBF95D2}" srcOrd="1" destOrd="0" presId="urn:microsoft.com/office/officeart/2018/2/layout/IconVerticalSolidList"/>
    <dgm:cxn modelId="{6723945C-FD25-44D1-9263-2B8A71BB9951}" type="presParOf" srcId="{48006A0E-1877-47F9-870D-2DE650C224D6}" destId="{F1805E86-CE40-47F5-B003-6A5E634642D8}" srcOrd="2" destOrd="0" presId="urn:microsoft.com/office/officeart/2018/2/layout/IconVerticalSolidList"/>
    <dgm:cxn modelId="{CED9BBB4-6F0D-4E89-90E0-9655C52A0932}" type="presParOf" srcId="{48006A0E-1877-47F9-870D-2DE650C224D6}" destId="{61CE8B3B-3421-4930-BD8B-D8B44649C44A}" srcOrd="3" destOrd="0" presId="urn:microsoft.com/office/officeart/2018/2/layout/IconVerticalSolidList"/>
    <dgm:cxn modelId="{EBAC4CFE-DC0B-4309-8979-29A3EA51A201}" type="presParOf" srcId="{37FAE8D8-79F7-4780-90F7-C64E62D9C21D}" destId="{FCE0AB93-1FB3-4968-B604-A6F46124C866}" srcOrd="5" destOrd="0" presId="urn:microsoft.com/office/officeart/2018/2/layout/IconVerticalSolidList"/>
    <dgm:cxn modelId="{6633FD1E-01C2-4524-8C93-46BCB1D24EE5}" type="presParOf" srcId="{37FAE8D8-79F7-4780-90F7-C64E62D9C21D}" destId="{60E713FD-7B56-45F8-8C0B-1C5E4EA0C7BA}" srcOrd="6" destOrd="0" presId="urn:microsoft.com/office/officeart/2018/2/layout/IconVerticalSolidList"/>
    <dgm:cxn modelId="{70C1FE5F-427D-4354-86EF-494EC9B5EBF5}" type="presParOf" srcId="{60E713FD-7B56-45F8-8C0B-1C5E4EA0C7BA}" destId="{4847D65B-9869-4E5F-B52D-F442074C7927}" srcOrd="0" destOrd="0" presId="urn:microsoft.com/office/officeart/2018/2/layout/IconVerticalSolidList"/>
    <dgm:cxn modelId="{EA18ECF2-769C-4695-8BCC-A10DB9A235E9}" type="presParOf" srcId="{60E713FD-7B56-45F8-8C0B-1C5E4EA0C7BA}" destId="{D98B4A29-57BD-4FCC-A804-CE83DD37B88E}" srcOrd="1" destOrd="0" presId="urn:microsoft.com/office/officeart/2018/2/layout/IconVerticalSolidList"/>
    <dgm:cxn modelId="{49F3111A-AE29-4518-8F3B-0792DA8B6A1A}" type="presParOf" srcId="{60E713FD-7B56-45F8-8C0B-1C5E4EA0C7BA}" destId="{58C1D60A-9621-431B-A189-8EA43806DECE}" srcOrd="2" destOrd="0" presId="urn:microsoft.com/office/officeart/2018/2/layout/IconVerticalSolidList"/>
    <dgm:cxn modelId="{19166C8C-4C13-4390-AAA8-8DA6991D409D}" type="presParOf" srcId="{60E713FD-7B56-45F8-8C0B-1C5E4EA0C7BA}" destId="{C0722193-7B00-4B0F-AD54-227475DEC81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4A1687-2C9D-4DD4-B808-1E6A14E8982F}">
      <dsp:nvSpPr>
        <dsp:cNvPr id="0" name=""/>
        <dsp:cNvSpPr/>
      </dsp:nvSpPr>
      <dsp:spPr>
        <a:xfrm>
          <a:off x="0" y="2492"/>
          <a:ext cx="683075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795DF8-767B-4333-BB9C-810DC1DECC3B}">
      <dsp:nvSpPr>
        <dsp:cNvPr id="0" name=""/>
        <dsp:cNvSpPr/>
      </dsp:nvSpPr>
      <dsp:spPr>
        <a:xfrm>
          <a:off x="0" y="2492"/>
          <a:ext cx="6830751" cy="425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ru-RU" sz="1400" b="1" i="0" kern="1200" dirty="0"/>
            <a:t>Аспирантура </a:t>
          </a:r>
          <a:r>
            <a:rPr lang="ru-RU" sz="1400" b="1" i="0" kern="1200" dirty="0" err="1"/>
            <a:t>УрФУ</a:t>
          </a:r>
          <a:r>
            <a:rPr lang="ru-RU" sz="1400" b="1" i="0" kern="1200" dirty="0"/>
            <a:t> и других вузов России</a:t>
          </a:r>
          <a:endParaRPr lang="en-US" sz="1400" b="1" kern="1200" dirty="0"/>
        </a:p>
      </dsp:txBody>
      <dsp:txXfrm>
        <a:off x="0" y="2492"/>
        <a:ext cx="6830751" cy="425034"/>
      </dsp:txXfrm>
    </dsp:sp>
    <dsp:sp modelId="{3588C14E-F6EA-4958-B63C-9C822EF95D64}">
      <dsp:nvSpPr>
        <dsp:cNvPr id="0" name=""/>
        <dsp:cNvSpPr/>
      </dsp:nvSpPr>
      <dsp:spPr>
        <a:xfrm>
          <a:off x="0" y="427527"/>
          <a:ext cx="6830751" cy="0"/>
        </a:xfrm>
        <a:prstGeom prst="line">
          <a:avLst/>
        </a:prstGeom>
        <a:solidFill>
          <a:schemeClr val="accent2">
            <a:hueOff val="-132306"/>
            <a:satOff val="-7630"/>
            <a:lumOff val="784"/>
            <a:alphaOff val="0"/>
          </a:schemeClr>
        </a:solidFill>
        <a:ln w="12700" cap="flat" cmpd="sng" algn="ctr">
          <a:solidFill>
            <a:schemeClr val="accent2">
              <a:hueOff val="-132306"/>
              <a:satOff val="-7630"/>
              <a:lumOff val="7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9EF359-E050-48F4-96F7-B6F823E6A115}">
      <dsp:nvSpPr>
        <dsp:cNvPr id="0" name=""/>
        <dsp:cNvSpPr/>
      </dsp:nvSpPr>
      <dsp:spPr>
        <a:xfrm>
          <a:off x="0" y="427527"/>
          <a:ext cx="6830751" cy="425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ru-RU" sz="1100" kern="1200"/>
            <a:t>Например СПб ГПУ им. Петра Великого, МЭИ, МИФИ, МГУ</a:t>
          </a:r>
          <a:endParaRPr lang="en-US" sz="1100" kern="1200"/>
        </a:p>
      </dsp:txBody>
      <dsp:txXfrm>
        <a:off x="0" y="427527"/>
        <a:ext cx="6830751" cy="425034"/>
      </dsp:txXfrm>
    </dsp:sp>
    <dsp:sp modelId="{995FBF37-02A2-410A-92E3-D657489E8CBF}">
      <dsp:nvSpPr>
        <dsp:cNvPr id="0" name=""/>
        <dsp:cNvSpPr/>
      </dsp:nvSpPr>
      <dsp:spPr>
        <a:xfrm>
          <a:off x="0" y="852561"/>
          <a:ext cx="6830751" cy="0"/>
        </a:xfrm>
        <a:prstGeom prst="line">
          <a:avLst/>
        </a:prstGeom>
        <a:solidFill>
          <a:schemeClr val="accent2">
            <a:hueOff val="-264611"/>
            <a:satOff val="-15260"/>
            <a:lumOff val="1569"/>
            <a:alphaOff val="0"/>
          </a:schemeClr>
        </a:solidFill>
        <a:ln w="12700" cap="flat" cmpd="sng" algn="ctr">
          <a:solidFill>
            <a:schemeClr val="accent2">
              <a:hueOff val="-264611"/>
              <a:satOff val="-15260"/>
              <a:lumOff val="156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3EB933-061A-4586-8EC6-1CEB535CB492}">
      <dsp:nvSpPr>
        <dsp:cNvPr id="0" name=""/>
        <dsp:cNvSpPr/>
      </dsp:nvSpPr>
      <dsp:spPr>
        <a:xfrm>
          <a:off x="0" y="852561"/>
          <a:ext cx="6830751" cy="425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ru-RU" sz="1400" b="1" i="0" kern="1200" dirty="0"/>
            <a:t>Научно-исследовательские и проектно-конструкторские организации</a:t>
          </a:r>
          <a:r>
            <a:rPr lang="ru-RU" sz="1100" b="0" i="0" kern="1200" dirty="0"/>
            <a:t>.</a:t>
          </a:r>
          <a:endParaRPr lang="en-US" sz="1100" kern="1200" dirty="0"/>
        </a:p>
      </dsp:txBody>
      <dsp:txXfrm>
        <a:off x="0" y="852561"/>
        <a:ext cx="6830751" cy="425034"/>
      </dsp:txXfrm>
    </dsp:sp>
    <dsp:sp modelId="{C1906A4F-B1AB-49E7-AFC2-37EDEDB778A4}">
      <dsp:nvSpPr>
        <dsp:cNvPr id="0" name=""/>
        <dsp:cNvSpPr/>
      </dsp:nvSpPr>
      <dsp:spPr>
        <a:xfrm>
          <a:off x="0" y="1277596"/>
          <a:ext cx="6830751" cy="0"/>
        </a:xfrm>
        <a:prstGeom prst="line">
          <a:avLst/>
        </a:prstGeom>
        <a:solidFill>
          <a:schemeClr val="accent2">
            <a:hueOff val="-396917"/>
            <a:satOff val="-22889"/>
            <a:lumOff val="2353"/>
            <a:alphaOff val="0"/>
          </a:schemeClr>
        </a:solidFill>
        <a:ln w="12700" cap="flat" cmpd="sng" algn="ctr">
          <a:solidFill>
            <a:schemeClr val="accent2">
              <a:hueOff val="-396917"/>
              <a:satOff val="-22889"/>
              <a:lumOff val="2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A77436-AA20-4CC8-BCA7-F7424636BFE5}">
      <dsp:nvSpPr>
        <dsp:cNvPr id="0" name=""/>
        <dsp:cNvSpPr/>
      </dsp:nvSpPr>
      <dsp:spPr>
        <a:xfrm>
          <a:off x="0" y="1277596"/>
          <a:ext cx="6830751" cy="425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ru-RU" sz="1100" b="0" i="0" kern="1200"/>
            <a:t>Например "Инженерный центр энергетики Урала", УралТЭП, Уралтехэнерго и др.</a:t>
          </a:r>
          <a:endParaRPr lang="en-US" sz="1100" kern="1200"/>
        </a:p>
      </dsp:txBody>
      <dsp:txXfrm>
        <a:off x="0" y="1277596"/>
        <a:ext cx="6830751" cy="425034"/>
      </dsp:txXfrm>
    </dsp:sp>
    <dsp:sp modelId="{5B536AE3-5898-4628-9361-205D7DFC548F}">
      <dsp:nvSpPr>
        <dsp:cNvPr id="0" name=""/>
        <dsp:cNvSpPr/>
      </dsp:nvSpPr>
      <dsp:spPr>
        <a:xfrm>
          <a:off x="0" y="1702630"/>
          <a:ext cx="6830751" cy="0"/>
        </a:xfrm>
        <a:prstGeom prst="line">
          <a:avLst/>
        </a:prstGeom>
        <a:solidFill>
          <a:schemeClr val="accent2">
            <a:hueOff val="-529223"/>
            <a:satOff val="-30519"/>
            <a:lumOff val="3137"/>
            <a:alphaOff val="0"/>
          </a:schemeClr>
        </a:solidFill>
        <a:ln w="12700" cap="flat" cmpd="sng" algn="ctr">
          <a:solidFill>
            <a:schemeClr val="accent2">
              <a:hueOff val="-529223"/>
              <a:satOff val="-30519"/>
              <a:lumOff val="313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39D744-F4B2-4BF8-ADBE-15754C8B1C0B}">
      <dsp:nvSpPr>
        <dsp:cNvPr id="0" name=""/>
        <dsp:cNvSpPr/>
      </dsp:nvSpPr>
      <dsp:spPr>
        <a:xfrm>
          <a:off x="0" y="1702630"/>
          <a:ext cx="6830751" cy="425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ru-RU" sz="1400" b="1" i="0" kern="1200" dirty="0"/>
            <a:t>Центры и организации, работающие в сфере энергосбережения</a:t>
          </a:r>
          <a:r>
            <a:rPr lang="ru-RU" sz="1100" b="0" i="0" kern="1200" dirty="0"/>
            <a:t>.</a:t>
          </a:r>
          <a:endParaRPr lang="en-US" sz="1100" kern="1200" dirty="0"/>
        </a:p>
      </dsp:txBody>
      <dsp:txXfrm>
        <a:off x="0" y="1702630"/>
        <a:ext cx="6830751" cy="425034"/>
      </dsp:txXfrm>
    </dsp:sp>
    <dsp:sp modelId="{45E25F6C-7228-455F-9102-C2B47FC48017}">
      <dsp:nvSpPr>
        <dsp:cNvPr id="0" name=""/>
        <dsp:cNvSpPr/>
      </dsp:nvSpPr>
      <dsp:spPr>
        <a:xfrm>
          <a:off x="0" y="2127665"/>
          <a:ext cx="6830751" cy="0"/>
        </a:xfrm>
        <a:prstGeom prst="line">
          <a:avLst/>
        </a:prstGeom>
        <a:solidFill>
          <a:schemeClr val="accent2">
            <a:hueOff val="-661529"/>
            <a:satOff val="-38149"/>
            <a:lumOff val="3922"/>
            <a:alphaOff val="0"/>
          </a:schemeClr>
        </a:solidFill>
        <a:ln w="12700" cap="flat" cmpd="sng" algn="ctr">
          <a:solidFill>
            <a:schemeClr val="accent2">
              <a:hueOff val="-661529"/>
              <a:satOff val="-38149"/>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698E7A-9CD9-48A9-A226-40FA060AE722}">
      <dsp:nvSpPr>
        <dsp:cNvPr id="0" name=""/>
        <dsp:cNvSpPr/>
      </dsp:nvSpPr>
      <dsp:spPr>
        <a:xfrm>
          <a:off x="0" y="2127665"/>
          <a:ext cx="6830751" cy="425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ru-RU" sz="1100" b="0" i="0" kern="1200"/>
            <a:t>Например "Институт энергосбережения им. Н.И. Данилова", СРО "Энергоэффективность"</a:t>
          </a:r>
          <a:endParaRPr lang="en-US" sz="1100" kern="1200"/>
        </a:p>
      </dsp:txBody>
      <dsp:txXfrm>
        <a:off x="0" y="2127665"/>
        <a:ext cx="6830751" cy="425034"/>
      </dsp:txXfrm>
    </dsp:sp>
    <dsp:sp modelId="{1091260C-0E68-49C7-B0D0-B95C538884B2}">
      <dsp:nvSpPr>
        <dsp:cNvPr id="0" name=""/>
        <dsp:cNvSpPr/>
      </dsp:nvSpPr>
      <dsp:spPr>
        <a:xfrm>
          <a:off x="0" y="2552699"/>
          <a:ext cx="6830751" cy="0"/>
        </a:xfrm>
        <a:prstGeom prst="line">
          <a:avLst/>
        </a:prstGeom>
        <a:solidFill>
          <a:schemeClr val="accent2">
            <a:hueOff val="-793834"/>
            <a:satOff val="-45779"/>
            <a:lumOff val="4706"/>
            <a:alphaOff val="0"/>
          </a:schemeClr>
        </a:solidFill>
        <a:ln w="12700" cap="flat" cmpd="sng" algn="ctr">
          <a:solidFill>
            <a:schemeClr val="accent2">
              <a:hueOff val="-793834"/>
              <a:satOff val="-45779"/>
              <a:lumOff val="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0BE88C-8FCB-448D-A225-63A7409298E5}">
      <dsp:nvSpPr>
        <dsp:cNvPr id="0" name=""/>
        <dsp:cNvSpPr/>
      </dsp:nvSpPr>
      <dsp:spPr>
        <a:xfrm>
          <a:off x="0" y="2552700"/>
          <a:ext cx="6830751" cy="425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ru-RU" sz="1400" b="1" i="0" kern="1200" dirty="0"/>
            <a:t>Региональные и муниципальные органы управления</a:t>
          </a:r>
          <a:r>
            <a:rPr lang="ru-RU" sz="1100" b="0" i="0" kern="1200" dirty="0"/>
            <a:t>.</a:t>
          </a:r>
          <a:endParaRPr lang="en-US" sz="1100" kern="1200" dirty="0"/>
        </a:p>
      </dsp:txBody>
      <dsp:txXfrm>
        <a:off x="0" y="2552700"/>
        <a:ext cx="6830751" cy="425034"/>
      </dsp:txXfrm>
    </dsp:sp>
    <dsp:sp modelId="{C221DD88-1565-4E2D-B155-011BA92A006D}">
      <dsp:nvSpPr>
        <dsp:cNvPr id="0" name=""/>
        <dsp:cNvSpPr/>
      </dsp:nvSpPr>
      <dsp:spPr>
        <a:xfrm>
          <a:off x="0" y="2977734"/>
          <a:ext cx="6830751" cy="0"/>
        </a:xfrm>
        <a:prstGeom prst="line">
          <a:avLst/>
        </a:prstGeom>
        <a:solidFill>
          <a:schemeClr val="accent2">
            <a:hueOff val="-926140"/>
            <a:satOff val="-53409"/>
            <a:lumOff val="5491"/>
            <a:alphaOff val="0"/>
          </a:schemeClr>
        </a:solidFill>
        <a:ln w="12700" cap="flat" cmpd="sng" algn="ctr">
          <a:solidFill>
            <a:schemeClr val="accent2">
              <a:hueOff val="-926140"/>
              <a:satOff val="-53409"/>
              <a:lumOff val="549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DCFE34-B566-4C22-8F3C-554CF92843AC}">
      <dsp:nvSpPr>
        <dsp:cNvPr id="0" name=""/>
        <dsp:cNvSpPr/>
      </dsp:nvSpPr>
      <dsp:spPr>
        <a:xfrm>
          <a:off x="0" y="2977734"/>
          <a:ext cx="6830751" cy="425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ru-RU" sz="1100" b="0" i="0" kern="1200"/>
            <a:t>Например "Министерство энергетики и ЖКХ Свердловской области", "Администрация г. Екатеринбурга" и др.</a:t>
          </a:r>
          <a:endParaRPr lang="en-US" sz="1100" kern="1200"/>
        </a:p>
      </dsp:txBody>
      <dsp:txXfrm>
        <a:off x="0" y="2977734"/>
        <a:ext cx="6830751" cy="425034"/>
      </dsp:txXfrm>
    </dsp:sp>
    <dsp:sp modelId="{ECC3CE20-A2F1-4D4B-B8F2-A2BB629C1551}">
      <dsp:nvSpPr>
        <dsp:cNvPr id="0" name=""/>
        <dsp:cNvSpPr/>
      </dsp:nvSpPr>
      <dsp:spPr>
        <a:xfrm>
          <a:off x="0" y="3402769"/>
          <a:ext cx="6830751" cy="0"/>
        </a:xfrm>
        <a:prstGeom prst="line">
          <a:avLst/>
        </a:prstGeom>
        <a:solidFill>
          <a:schemeClr val="accent2">
            <a:hueOff val="-1058446"/>
            <a:satOff val="-61039"/>
            <a:lumOff val="6275"/>
            <a:alphaOff val="0"/>
          </a:schemeClr>
        </a:solidFill>
        <a:ln w="12700" cap="flat" cmpd="sng" algn="ctr">
          <a:solidFill>
            <a:schemeClr val="accent2">
              <a:hueOff val="-1058446"/>
              <a:satOff val="-61039"/>
              <a:lumOff val="627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F8BB68-E9FE-4CF0-A4DE-E448FDDE1DAC}">
      <dsp:nvSpPr>
        <dsp:cNvPr id="0" name=""/>
        <dsp:cNvSpPr/>
      </dsp:nvSpPr>
      <dsp:spPr>
        <a:xfrm>
          <a:off x="0" y="3402769"/>
          <a:ext cx="6830751" cy="425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ru-RU" sz="1400" b="1" i="0" kern="1200" dirty="0"/>
            <a:t>Средние и малые предприятия, специализирующиеся в сфере инноваций в энергетике и ЖКХ.</a:t>
          </a:r>
          <a:endParaRPr lang="en-US" sz="1400" b="1" kern="1200" dirty="0"/>
        </a:p>
      </dsp:txBody>
      <dsp:txXfrm>
        <a:off x="0" y="3402769"/>
        <a:ext cx="6830751" cy="425034"/>
      </dsp:txXfrm>
    </dsp:sp>
    <dsp:sp modelId="{D4183480-D3DD-4FD4-9A6D-08882F18D6C5}">
      <dsp:nvSpPr>
        <dsp:cNvPr id="0" name=""/>
        <dsp:cNvSpPr/>
      </dsp:nvSpPr>
      <dsp:spPr>
        <a:xfrm>
          <a:off x="0" y="3827803"/>
          <a:ext cx="6830751" cy="0"/>
        </a:xfrm>
        <a:prstGeom prst="line">
          <a:avLst/>
        </a:prstGeom>
        <a:solidFill>
          <a:schemeClr val="accent2">
            <a:hueOff val="-1190752"/>
            <a:satOff val="-68668"/>
            <a:lumOff val="7059"/>
            <a:alphaOff val="0"/>
          </a:schemeClr>
        </a:solidFill>
        <a:ln w="12700" cap="flat" cmpd="sng" algn="ctr">
          <a:solidFill>
            <a:schemeClr val="accent2">
              <a:hueOff val="-1190752"/>
              <a:satOff val="-68668"/>
              <a:lumOff val="70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F2C6DC-7819-4BC9-B5DB-03E6741F4EE3}">
      <dsp:nvSpPr>
        <dsp:cNvPr id="0" name=""/>
        <dsp:cNvSpPr/>
      </dsp:nvSpPr>
      <dsp:spPr>
        <a:xfrm>
          <a:off x="0" y="3827803"/>
          <a:ext cx="6830751" cy="425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ru-RU" sz="1100" b="0" i="0" kern="1200"/>
            <a:t>Например ООО "Акватерм", ООО "Элта", ООО "Инверсия", ООО "Ветроток" и др.</a:t>
          </a:r>
          <a:endParaRPr lang="en-US" sz="1100" kern="1200"/>
        </a:p>
      </dsp:txBody>
      <dsp:txXfrm>
        <a:off x="0" y="3827803"/>
        <a:ext cx="6830751" cy="425034"/>
      </dsp:txXfrm>
    </dsp:sp>
    <dsp:sp modelId="{17F951ED-8F05-4B40-80F1-C9060A6A6F6F}">
      <dsp:nvSpPr>
        <dsp:cNvPr id="0" name=""/>
        <dsp:cNvSpPr/>
      </dsp:nvSpPr>
      <dsp:spPr>
        <a:xfrm>
          <a:off x="0" y="4252838"/>
          <a:ext cx="6830751" cy="0"/>
        </a:xfrm>
        <a:prstGeom prst="line">
          <a:avLst/>
        </a:prstGeom>
        <a:solidFill>
          <a:schemeClr val="accent2">
            <a:hueOff val="-1323057"/>
            <a:satOff val="-76298"/>
            <a:lumOff val="7844"/>
            <a:alphaOff val="0"/>
          </a:schemeClr>
        </a:solidFill>
        <a:ln w="12700" cap="flat" cmpd="sng" algn="ctr">
          <a:solidFill>
            <a:schemeClr val="accent2">
              <a:hueOff val="-1323057"/>
              <a:satOff val="-76298"/>
              <a:lumOff val="784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E3EB48-77BE-4D9D-AB3F-790600B05004}">
      <dsp:nvSpPr>
        <dsp:cNvPr id="0" name=""/>
        <dsp:cNvSpPr/>
      </dsp:nvSpPr>
      <dsp:spPr>
        <a:xfrm>
          <a:off x="0" y="4252838"/>
          <a:ext cx="6830751" cy="425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ru-RU" sz="1400" b="1" i="0" kern="1200" dirty="0"/>
            <a:t>Энергосетевые и компании</a:t>
          </a:r>
          <a:r>
            <a:rPr lang="ru-RU" sz="1100" b="0" i="0" kern="1200" dirty="0"/>
            <a:t>.</a:t>
          </a:r>
          <a:endParaRPr lang="en-US" sz="1100" kern="1200" dirty="0"/>
        </a:p>
      </dsp:txBody>
      <dsp:txXfrm>
        <a:off x="0" y="4252838"/>
        <a:ext cx="6830751" cy="425034"/>
      </dsp:txXfrm>
    </dsp:sp>
    <dsp:sp modelId="{9284D1AC-2597-4636-B590-640A3CCCD6E0}">
      <dsp:nvSpPr>
        <dsp:cNvPr id="0" name=""/>
        <dsp:cNvSpPr/>
      </dsp:nvSpPr>
      <dsp:spPr>
        <a:xfrm>
          <a:off x="0" y="4677872"/>
          <a:ext cx="6830751"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BF1D66-5571-4F1F-8127-2B3BF51A4E84}">
      <dsp:nvSpPr>
        <dsp:cNvPr id="0" name=""/>
        <dsp:cNvSpPr/>
      </dsp:nvSpPr>
      <dsp:spPr>
        <a:xfrm>
          <a:off x="0" y="4677872"/>
          <a:ext cx="6830751" cy="425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ru-RU" sz="1100" b="0" i="0" kern="1200"/>
            <a:t>Например ОАО "Екатеринбургская энергосетевая компания", ПАО "Облкомунэнерго" и др.</a:t>
          </a:r>
          <a:endParaRPr lang="en-US" sz="1100" kern="1200"/>
        </a:p>
      </dsp:txBody>
      <dsp:txXfrm>
        <a:off x="0" y="4677872"/>
        <a:ext cx="6830751" cy="4250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37EDC6-ED70-4B61-B13D-351BF2DB498A}">
      <dsp:nvSpPr>
        <dsp:cNvPr id="0" name=""/>
        <dsp:cNvSpPr/>
      </dsp:nvSpPr>
      <dsp:spPr>
        <a:xfrm>
          <a:off x="0" y="2284"/>
          <a:ext cx="6263640" cy="115791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43E23E-0AAB-4934-A233-642941725496}">
      <dsp:nvSpPr>
        <dsp:cNvPr id="0" name=""/>
        <dsp:cNvSpPr/>
      </dsp:nvSpPr>
      <dsp:spPr>
        <a:xfrm>
          <a:off x="350270" y="262816"/>
          <a:ext cx="636855" cy="6368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8E7932-4A21-45F3-89C3-1780CC075EE9}">
      <dsp:nvSpPr>
        <dsp:cNvPr id="0" name=""/>
        <dsp:cNvSpPr/>
      </dsp:nvSpPr>
      <dsp:spPr>
        <a:xfrm>
          <a:off x="1337397" y="2284"/>
          <a:ext cx="4926242"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711200">
            <a:lnSpc>
              <a:spcPct val="90000"/>
            </a:lnSpc>
            <a:spcBef>
              <a:spcPct val="0"/>
            </a:spcBef>
            <a:spcAft>
              <a:spcPct val="35000"/>
            </a:spcAft>
            <a:buNone/>
          </a:pPr>
          <a:r>
            <a:rPr lang="ru-RU" sz="1600" kern="1200"/>
            <a:t>аудиторный и лабораторный комплекс в здании УралЭНИН УрФУ;</a:t>
          </a:r>
          <a:endParaRPr lang="en-US" sz="1600" kern="1200"/>
        </a:p>
      </dsp:txBody>
      <dsp:txXfrm>
        <a:off x="1337397" y="2284"/>
        <a:ext cx="4926242" cy="1157919"/>
      </dsp:txXfrm>
    </dsp:sp>
    <dsp:sp modelId="{E1786FC9-DA16-4AC3-BE56-7CA66CDF0854}">
      <dsp:nvSpPr>
        <dsp:cNvPr id="0" name=""/>
        <dsp:cNvSpPr/>
      </dsp:nvSpPr>
      <dsp:spPr>
        <a:xfrm>
          <a:off x="0" y="1449684"/>
          <a:ext cx="6263640" cy="115791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A37EC6-CFEE-43EB-9449-9ABAB57A6F1B}">
      <dsp:nvSpPr>
        <dsp:cNvPr id="0" name=""/>
        <dsp:cNvSpPr/>
      </dsp:nvSpPr>
      <dsp:spPr>
        <a:xfrm>
          <a:off x="350270" y="1710216"/>
          <a:ext cx="636855" cy="6368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E92EB7-9126-4745-A06C-6B3A47F6AF73}">
      <dsp:nvSpPr>
        <dsp:cNvPr id="0" name=""/>
        <dsp:cNvSpPr/>
      </dsp:nvSpPr>
      <dsp:spPr>
        <a:xfrm>
          <a:off x="1337397" y="1449684"/>
          <a:ext cx="4926242"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711200">
            <a:lnSpc>
              <a:spcPct val="90000"/>
            </a:lnSpc>
            <a:spcBef>
              <a:spcPct val="0"/>
            </a:spcBef>
            <a:spcAft>
              <a:spcPct val="35000"/>
            </a:spcAft>
            <a:buNone/>
          </a:pPr>
          <a:r>
            <a:rPr lang="ru-RU" sz="1600" kern="1200"/>
            <a:t>автономный лабораторный полигон с закрытыми и открытыми площадками для проведения исследований в реальных климатических условиях;</a:t>
          </a:r>
          <a:endParaRPr lang="en-US" sz="1600" kern="1200"/>
        </a:p>
      </dsp:txBody>
      <dsp:txXfrm>
        <a:off x="1337397" y="1449684"/>
        <a:ext cx="4926242" cy="1157919"/>
      </dsp:txXfrm>
    </dsp:sp>
    <dsp:sp modelId="{EB2CF8A9-5F8D-4699-8161-CAE8739057EE}">
      <dsp:nvSpPr>
        <dsp:cNvPr id="0" name=""/>
        <dsp:cNvSpPr/>
      </dsp:nvSpPr>
      <dsp:spPr>
        <a:xfrm>
          <a:off x="0" y="2897083"/>
          <a:ext cx="6263640" cy="115791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846B5E-8394-4852-BA3B-0073BEBF95D2}">
      <dsp:nvSpPr>
        <dsp:cNvPr id="0" name=""/>
        <dsp:cNvSpPr/>
      </dsp:nvSpPr>
      <dsp:spPr>
        <a:xfrm>
          <a:off x="350270" y="3157615"/>
          <a:ext cx="636855" cy="63685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1CE8B3B-3421-4930-BD8B-D8B44649C44A}">
      <dsp:nvSpPr>
        <dsp:cNvPr id="0" name=""/>
        <dsp:cNvSpPr/>
      </dsp:nvSpPr>
      <dsp:spPr>
        <a:xfrm>
          <a:off x="1337397" y="2897083"/>
          <a:ext cx="4926242"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711200">
            <a:lnSpc>
              <a:spcPct val="90000"/>
            </a:lnSpc>
            <a:spcBef>
              <a:spcPct val="0"/>
            </a:spcBef>
            <a:spcAft>
              <a:spcPct val="35000"/>
            </a:spcAft>
            <a:buNone/>
          </a:pPr>
          <a:r>
            <a:rPr lang="ru-RU" sz="1600" kern="1200"/>
            <a:t>загородный полигон для исследования опытно-промышленных полноразмерных установок разработки УрФУ и других производителей.</a:t>
          </a:r>
          <a:endParaRPr lang="en-US" sz="1600" kern="1200"/>
        </a:p>
      </dsp:txBody>
      <dsp:txXfrm>
        <a:off x="1337397" y="2897083"/>
        <a:ext cx="4926242" cy="1157919"/>
      </dsp:txXfrm>
    </dsp:sp>
    <dsp:sp modelId="{4847D65B-9869-4E5F-B52D-F442074C7927}">
      <dsp:nvSpPr>
        <dsp:cNvPr id="0" name=""/>
        <dsp:cNvSpPr/>
      </dsp:nvSpPr>
      <dsp:spPr>
        <a:xfrm>
          <a:off x="0" y="4344483"/>
          <a:ext cx="6263640" cy="1157919"/>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8B4A29-57BD-4FCC-A804-CE83DD37B88E}">
      <dsp:nvSpPr>
        <dsp:cNvPr id="0" name=""/>
        <dsp:cNvSpPr/>
      </dsp:nvSpPr>
      <dsp:spPr>
        <a:xfrm>
          <a:off x="350270" y="4605015"/>
          <a:ext cx="636855" cy="63685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722193-7B00-4B0F-AD54-227475DEC811}">
      <dsp:nvSpPr>
        <dsp:cNvPr id="0" name=""/>
        <dsp:cNvSpPr/>
      </dsp:nvSpPr>
      <dsp:spPr>
        <a:xfrm>
          <a:off x="1337397" y="4344483"/>
          <a:ext cx="4926242"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711200">
            <a:lnSpc>
              <a:spcPct val="90000"/>
            </a:lnSpc>
            <a:spcBef>
              <a:spcPct val="0"/>
            </a:spcBef>
            <a:spcAft>
              <a:spcPct val="35000"/>
            </a:spcAft>
            <a:buNone/>
          </a:pPr>
          <a:r>
            <a:rPr lang="ru-RU" sz="1600" kern="1200"/>
            <a:t>Все площадки объедены в единую систему сбора и обработки информации с помощью Wi-Fi каналов, оптоволоконной связи и протоколов Интернет</a:t>
          </a:r>
          <a:endParaRPr lang="en-US" sz="1600" kern="1200"/>
        </a:p>
      </dsp:txBody>
      <dsp:txXfrm>
        <a:off x="1337397" y="4344483"/>
        <a:ext cx="4926242" cy="115791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76E488-E14A-499D-97CE-6E4163EB4BBF}"/>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2D31CDAD-2C6F-4B81-979A-50183B0E43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209E7725-25C5-4260-91DC-1F5025CAB64E}"/>
              </a:ext>
            </a:extLst>
          </p:cNvPr>
          <p:cNvSpPr>
            <a:spLocks noGrp="1"/>
          </p:cNvSpPr>
          <p:nvPr>
            <p:ph type="dt" sz="half" idx="10"/>
          </p:nvPr>
        </p:nvSpPr>
        <p:spPr/>
        <p:txBody>
          <a:bodyPr/>
          <a:lstStyle/>
          <a:p>
            <a:fld id="{3C471739-6A1F-49EA-80AE-6DB3E8CA8B37}" type="datetimeFigureOut">
              <a:rPr lang="ru-RU" smtClean="0"/>
              <a:t>12.03.22</a:t>
            </a:fld>
            <a:endParaRPr lang="ru-RU"/>
          </a:p>
        </p:txBody>
      </p:sp>
      <p:sp>
        <p:nvSpPr>
          <p:cNvPr id="5" name="Нижний колонтитул 4">
            <a:extLst>
              <a:ext uri="{FF2B5EF4-FFF2-40B4-BE49-F238E27FC236}">
                <a16:creationId xmlns:a16="http://schemas.microsoft.com/office/drawing/2014/main" id="{37813BBF-2648-42E0-9F5B-E55D497413F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776C06A-0918-4413-A68D-E0067AC666FD}"/>
              </a:ext>
            </a:extLst>
          </p:cNvPr>
          <p:cNvSpPr>
            <a:spLocks noGrp="1"/>
          </p:cNvSpPr>
          <p:nvPr>
            <p:ph type="sldNum" sz="quarter" idx="12"/>
          </p:nvPr>
        </p:nvSpPr>
        <p:spPr/>
        <p:txBody>
          <a:bodyPr/>
          <a:lstStyle/>
          <a:p>
            <a:fld id="{AB7D6130-7855-4F26-852E-072A1C77B971}" type="slidenum">
              <a:rPr lang="ru-RU" smtClean="0"/>
              <a:t>‹#›</a:t>
            </a:fld>
            <a:endParaRPr lang="ru-RU"/>
          </a:p>
        </p:txBody>
      </p:sp>
    </p:spTree>
    <p:extLst>
      <p:ext uri="{BB962C8B-B14F-4D97-AF65-F5344CB8AC3E}">
        <p14:creationId xmlns:p14="http://schemas.microsoft.com/office/powerpoint/2010/main" val="3817242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A9F981-B10F-48BC-A955-5D9F778EB6B5}"/>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270038DD-4465-4F41-A991-2FC2667B7467}"/>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39561B4-706A-4DD6-9AAC-0ABA271BF30A}"/>
              </a:ext>
            </a:extLst>
          </p:cNvPr>
          <p:cNvSpPr>
            <a:spLocks noGrp="1"/>
          </p:cNvSpPr>
          <p:nvPr>
            <p:ph type="dt" sz="half" idx="10"/>
          </p:nvPr>
        </p:nvSpPr>
        <p:spPr/>
        <p:txBody>
          <a:bodyPr/>
          <a:lstStyle/>
          <a:p>
            <a:fld id="{3C471739-6A1F-49EA-80AE-6DB3E8CA8B37}" type="datetimeFigureOut">
              <a:rPr lang="ru-RU" smtClean="0"/>
              <a:t>12.03.22</a:t>
            </a:fld>
            <a:endParaRPr lang="ru-RU"/>
          </a:p>
        </p:txBody>
      </p:sp>
      <p:sp>
        <p:nvSpPr>
          <p:cNvPr id="5" name="Нижний колонтитул 4">
            <a:extLst>
              <a:ext uri="{FF2B5EF4-FFF2-40B4-BE49-F238E27FC236}">
                <a16:creationId xmlns:a16="http://schemas.microsoft.com/office/drawing/2014/main" id="{AAA3E59A-21AB-428D-9165-900CCE7C7C1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ED378F0-69D0-416B-9529-5CC49F3CC7C3}"/>
              </a:ext>
            </a:extLst>
          </p:cNvPr>
          <p:cNvSpPr>
            <a:spLocks noGrp="1"/>
          </p:cNvSpPr>
          <p:nvPr>
            <p:ph type="sldNum" sz="quarter" idx="12"/>
          </p:nvPr>
        </p:nvSpPr>
        <p:spPr/>
        <p:txBody>
          <a:bodyPr/>
          <a:lstStyle/>
          <a:p>
            <a:fld id="{AB7D6130-7855-4F26-852E-072A1C77B971}" type="slidenum">
              <a:rPr lang="ru-RU" smtClean="0"/>
              <a:t>‹#›</a:t>
            </a:fld>
            <a:endParaRPr lang="ru-RU"/>
          </a:p>
        </p:txBody>
      </p:sp>
    </p:spTree>
    <p:extLst>
      <p:ext uri="{BB962C8B-B14F-4D97-AF65-F5344CB8AC3E}">
        <p14:creationId xmlns:p14="http://schemas.microsoft.com/office/powerpoint/2010/main" val="394849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E643BD5B-90AB-450B-A8E9-80AA84D03F2E}"/>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6A935FED-0F96-4C30-9157-278F715F2CF2}"/>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71F9A43-8393-4C94-933B-848025DE2320}"/>
              </a:ext>
            </a:extLst>
          </p:cNvPr>
          <p:cNvSpPr>
            <a:spLocks noGrp="1"/>
          </p:cNvSpPr>
          <p:nvPr>
            <p:ph type="dt" sz="half" idx="10"/>
          </p:nvPr>
        </p:nvSpPr>
        <p:spPr/>
        <p:txBody>
          <a:bodyPr/>
          <a:lstStyle/>
          <a:p>
            <a:fld id="{3C471739-6A1F-49EA-80AE-6DB3E8CA8B37}" type="datetimeFigureOut">
              <a:rPr lang="ru-RU" smtClean="0"/>
              <a:t>12.03.22</a:t>
            </a:fld>
            <a:endParaRPr lang="ru-RU"/>
          </a:p>
        </p:txBody>
      </p:sp>
      <p:sp>
        <p:nvSpPr>
          <p:cNvPr id="5" name="Нижний колонтитул 4">
            <a:extLst>
              <a:ext uri="{FF2B5EF4-FFF2-40B4-BE49-F238E27FC236}">
                <a16:creationId xmlns:a16="http://schemas.microsoft.com/office/drawing/2014/main" id="{9B62889C-2097-48CC-8F51-7AFC0CC1D4F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84895A7-0FEF-489C-9A1C-CBC1B64D9363}"/>
              </a:ext>
            </a:extLst>
          </p:cNvPr>
          <p:cNvSpPr>
            <a:spLocks noGrp="1"/>
          </p:cNvSpPr>
          <p:nvPr>
            <p:ph type="sldNum" sz="quarter" idx="12"/>
          </p:nvPr>
        </p:nvSpPr>
        <p:spPr/>
        <p:txBody>
          <a:bodyPr/>
          <a:lstStyle/>
          <a:p>
            <a:fld id="{AB7D6130-7855-4F26-852E-072A1C77B971}" type="slidenum">
              <a:rPr lang="ru-RU" smtClean="0"/>
              <a:t>‹#›</a:t>
            </a:fld>
            <a:endParaRPr lang="ru-RU"/>
          </a:p>
        </p:txBody>
      </p:sp>
    </p:spTree>
    <p:extLst>
      <p:ext uri="{BB962C8B-B14F-4D97-AF65-F5344CB8AC3E}">
        <p14:creationId xmlns:p14="http://schemas.microsoft.com/office/powerpoint/2010/main" val="964361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A69B269-61F4-44C7-B509-FDFAA459129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547FDC1D-9835-4AD8-A15D-09B408B1229C}"/>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846CD80-FB3D-43E4-BE96-4CE093184625}"/>
              </a:ext>
            </a:extLst>
          </p:cNvPr>
          <p:cNvSpPr>
            <a:spLocks noGrp="1"/>
          </p:cNvSpPr>
          <p:nvPr>
            <p:ph type="dt" sz="half" idx="10"/>
          </p:nvPr>
        </p:nvSpPr>
        <p:spPr/>
        <p:txBody>
          <a:bodyPr/>
          <a:lstStyle/>
          <a:p>
            <a:fld id="{3C471739-6A1F-49EA-80AE-6DB3E8CA8B37}" type="datetimeFigureOut">
              <a:rPr lang="ru-RU" smtClean="0"/>
              <a:t>12.03.22</a:t>
            </a:fld>
            <a:endParaRPr lang="ru-RU"/>
          </a:p>
        </p:txBody>
      </p:sp>
      <p:sp>
        <p:nvSpPr>
          <p:cNvPr id="5" name="Нижний колонтитул 4">
            <a:extLst>
              <a:ext uri="{FF2B5EF4-FFF2-40B4-BE49-F238E27FC236}">
                <a16:creationId xmlns:a16="http://schemas.microsoft.com/office/drawing/2014/main" id="{AAA25B18-2366-45A8-9D8B-F81AB7C50D3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5D1663A-87F4-48B6-8C1A-8F0E24FF7159}"/>
              </a:ext>
            </a:extLst>
          </p:cNvPr>
          <p:cNvSpPr>
            <a:spLocks noGrp="1"/>
          </p:cNvSpPr>
          <p:nvPr>
            <p:ph type="sldNum" sz="quarter" idx="12"/>
          </p:nvPr>
        </p:nvSpPr>
        <p:spPr/>
        <p:txBody>
          <a:bodyPr/>
          <a:lstStyle/>
          <a:p>
            <a:fld id="{AB7D6130-7855-4F26-852E-072A1C77B971}" type="slidenum">
              <a:rPr lang="ru-RU" smtClean="0"/>
              <a:t>‹#›</a:t>
            </a:fld>
            <a:endParaRPr lang="ru-RU"/>
          </a:p>
        </p:txBody>
      </p:sp>
    </p:spTree>
    <p:extLst>
      <p:ext uri="{BB962C8B-B14F-4D97-AF65-F5344CB8AC3E}">
        <p14:creationId xmlns:p14="http://schemas.microsoft.com/office/powerpoint/2010/main" val="364739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AB58EA-255C-4652-BCED-6D7B80E3BB9C}"/>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77511FD9-F40C-498D-98FA-2A6249A1AC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812DF9E9-A5C5-47BB-A0E7-B9DBDD1B1BB5}"/>
              </a:ext>
            </a:extLst>
          </p:cNvPr>
          <p:cNvSpPr>
            <a:spLocks noGrp="1"/>
          </p:cNvSpPr>
          <p:nvPr>
            <p:ph type="dt" sz="half" idx="10"/>
          </p:nvPr>
        </p:nvSpPr>
        <p:spPr/>
        <p:txBody>
          <a:bodyPr/>
          <a:lstStyle/>
          <a:p>
            <a:fld id="{3C471739-6A1F-49EA-80AE-6DB3E8CA8B37}" type="datetimeFigureOut">
              <a:rPr lang="ru-RU" smtClean="0"/>
              <a:t>12.03.22</a:t>
            </a:fld>
            <a:endParaRPr lang="ru-RU"/>
          </a:p>
        </p:txBody>
      </p:sp>
      <p:sp>
        <p:nvSpPr>
          <p:cNvPr id="5" name="Нижний колонтитул 4">
            <a:extLst>
              <a:ext uri="{FF2B5EF4-FFF2-40B4-BE49-F238E27FC236}">
                <a16:creationId xmlns:a16="http://schemas.microsoft.com/office/drawing/2014/main" id="{C13589B6-8580-4B01-ABDE-936A4DA4AE9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8C51C8D-9D3E-4203-8EB8-90E5BFF283E7}"/>
              </a:ext>
            </a:extLst>
          </p:cNvPr>
          <p:cNvSpPr>
            <a:spLocks noGrp="1"/>
          </p:cNvSpPr>
          <p:nvPr>
            <p:ph type="sldNum" sz="quarter" idx="12"/>
          </p:nvPr>
        </p:nvSpPr>
        <p:spPr/>
        <p:txBody>
          <a:bodyPr/>
          <a:lstStyle/>
          <a:p>
            <a:fld id="{AB7D6130-7855-4F26-852E-072A1C77B971}" type="slidenum">
              <a:rPr lang="ru-RU" smtClean="0"/>
              <a:t>‹#›</a:t>
            </a:fld>
            <a:endParaRPr lang="ru-RU"/>
          </a:p>
        </p:txBody>
      </p:sp>
    </p:spTree>
    <p:extLst>
      <p:ext uri="{BB962C8B-B14F-4D97-AF65-F5344CB8AC3E}">
        <p14:creationId xmlns:p14="http://schemas.microsoft.com/office/powerpoint/2010/main" val="75024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38668D7-2506-40F6-BAD7-D5BD9F3EC4C5}"/>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3D61A692-ECE7-4ED1-B780-976C38143115}"/>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06045531-125C-4950-9CF9-2AD1F080BA28}"/>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FA9B8C94-3B5B-4AED-A15F-F4A0E5D49F79}"/>
              </a:ext>
            </a:extLst>
          </p:cNvPr>
          <p:cNvSpPr>
            <a:spLocks noGrp="1"/>
          </p:cNvSpPr>
          <p:nvPr>
            <p:ph type="dt" sz="half" idx="10"/>
          </p:nvPr>
        </p:nvSpPr>
        <p:spPr/>
        <p:txBody>
          <a:bodyPr/>
          <a:lstStyle/>
          <a:p>
            <a:fld id="{3C471739-6A1F-49EA-80AE-6DB3E8CA8B37}" type="datetimeFigureOut">
              <a:rPr lang="ru-RU" smtClean="0"/>
              <a:t>12.03.22</a:t>
            </a:fld>
            <a:endParaRPr lang="ru-RU"/>
          </a:p>
        </p:txBody>
      </p:sp>
      <p:sp>
        <p:nvSpPr>
          <p:cNvPr id="6" name="Нижний колонтитул 5">
            <a:extLst>
              <a:ext uri="{FF2B5EF4-FFF2-40B4-BE49-F238E27FC236}">
                <a16:creationId xmlns:a16="http://schemas.microsoft.com/office/drawing/2014/main" id="{24E54E63-5301-4822-9DB9-9F612BC2858C}"/>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798500F6-E0D4-45AF-A6CD-6F5DB8B23DBA}"/>
              </a:ext>
            </a:extLst>
          </p:cNvPr>
          <p:cNvSpPr>
            <a:spLocks noGrp="1"/>
          </p:cNvSpPr>
          <p:nvPr>
            <p:ph type="sldNum" sz="quarter" idx="12"/>
          </p:nvPr>
        </p:nvSpPr>
        <p:spPr/>
        <p:txBody>
          <a:bodyPr/>
          <a:lstStyle/>
          <a:p>
            <a:fld id="{AB7D6130-7855-4F26-852E-072A1C77B971}" type="slidenum">
              <a:rPr lang="ru-RU" smtClean="0"/>
              <a:t>‹#›</a:t>
            </a:fld>
            <a:endParaRPr lang="ru-RU"/>
          </a:p>
        </p:txBody>
      </p:sp>
    </p:spTree>
    <p:extLst>
      <p:ext uri="{BB962C8B-B14F-4D97-AF65-F5344CB8AC3E}">
        <p14:creationId xmlns:p14="http://schemas.microsoft.com/office/powerpoint/2010/main" val="4144259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5AE2992-0D3F-4CF1-8A88-D97C7F16673F}"/>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37A6BAAC-5974-4B6F-A820-ABBF12E928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861F16F7-AFC0-430C-932F-27FE44BA1917}"/>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1BE827C4-60AB-4D46-AED3-CBE5892015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5370B0F6-334C-48B3-9D7A-EC6D3C1E949E}"/>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AB59B97A-DF99-4449-91B8-80028EFFF64B}"/>
              </a:ext>
            </a:extLst>
          </p:cNvPr>
          <p:cNvSpPr>
            <a:spLocks noGrp="1"/>
          </p:cNvSpPr>
          <p:nvPr>
            <p:ph type="dt" sz="half" idx="10"/>
          </p:nvPr>
        </p:nvSpPr>
        <p:spPr/>
        <p:txBody>
          <a:bodyPr/>
          <a:lstStyle/>
          <a:p>
            <a:fld id="{3C471739-6A1F-49EA-80AE-6DB3E8CA8B37}" type="datetimeFigureOut">
              <a:rPr lang="ru-RU" smtClean="0"/>
              <a:t>12.03.22</a:t>
            </a:fld>
            <a:endParaRPr lang="ru-RU"/>
          </a:p>
        </p:txBody>
      </p:sp>
      <p:sp>
        <p:nvSpPr>
          <p:cNvPr id="8" name="Нижний колонтитул 7">
            <a:extLst>
              <a:ext uri="{FF2B5EF4-FFF2-40B4-BE49-F238E27FC236}">
                <a16:creationId xmlns:a16="http://schemas.microsoft.com/office/drawing/2014/main" id="{FD7F637B-E6FB-4225-9C21-9605A18A38C1}"/>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F6EEFEE1-A26C-4A02-883A-B58786F1EF4F}"/>
              </a:ext>
            </a:extLst>
          </p:cNvPr>
          <p:cNvSpPr>
            <a:spLocks noGrp="1"/>
          </p:cNvSpPr>
          <p:nvPr>
            <p:ph type="sldNum" sz="quarter" idx="12"/>
          </p:nvPr>
        </p:nvSpPr>
        <p:spPr/>
        <p:txBody>
          <a:bodyPr/>
          <a:lstStyle/>
          <a:p>
            <a:fld id="{AB7D6130-7855-4F26-852E-072A1C77B971}" type="slidenum">
              <a:rPr lang="ru-RU" smtClean="0"/>
              <a:t>‹#›</a:t>
            </a:fld>
            <a:endParaRPr lang="ru-RU"/>
          </a:p>
        </p:txBody>
      </p:sp>
    </p:spTree>
    <p:extLst>
      <p:ext uri="{BB962C8B-B14F-4D97-AF65-F5344CB8AC3E}">
        <p14:creationId xmlns:p14="http://schemas.microsoft.com/office/powerpoint/2010/main" val="2969510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AD48D55-0ACA-4FB2-AB1B-C87FD2764BC1}"/>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CD466138-9961-4799-8E20-7556D613829C}"/>
              </a:ext>
            </a:extLst>
          </p:cNvPr>
          <p:cNvSpPr>
            <a:spLocks noGrp="1"/>
          </p:cNvSpPr>
          <p:nvPr>
            <p:ph type="dt" sz="half" idx="10"/>
          </p:nvPr>
        </p:nvSpPr>
        <p:spPr/>
        <p:txBody>
          <a:bodyPr/>
          <a:lstStyle/>
          <a:p>
            <a:fld id="{3C471739-6A1F-49EA-80AE-6DB3E8CA8B37}" type="datetimeFigureOut">
              <a:rPr lang="ru-RU" smtClean="0"/>
              <a:t>12.03.22</a:t>
            </a:fld>
            <a:endParaRPr lang="ru-RU"/>
          </a:p>
        </p:txBody>
      </p:sp>
      <p:sp>
        <p:nvSpPr>
          <p:cNvPr id="4" name="Нижний колонтитул 3">
            <a:extLst>
              <a:ext uri="{FF2B5EF4-FFF2-40B4-BE49-F238E27FC236}">
                <a16:creationId xmlns:a16="http://schemas.microsoft.com/office/drawing/2014/main" id="{90BA7854-A64F-452D-889D-EC74D2D84828}"/>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AAD0248C-00E0-4C93-B3B5-1648409F46A8}"/>
              </a:ext>
            </a:extLst>
          </p:cNvPr>
          <p:cNvSpPr>
            <a:spLocks noGrp="1"/>
          </p:cNvSpPr>
          <p:nvPr>
            <p:ph type="sldNum" sz="quarter" idx="12"/>
          </p:nvPr>
        </p:nvSpPr>
        <p:spPr/>
        <p:txBody>
          <a:bodyPr/>
          <a:lstStyle/>
          <a:p>
            <a:fld id="{AB7D6130-7855-4F26-852E-072A1C77B971}" type="slidenum">
              <a:rPr lang="ru-RU" smtClean="0"/>
              <a:t>‹#›</a:t>
            </a:fld>
            <a:endParaRPr lang="ru-RU"/>
          </a:p>
        </p:txBody>
      </p:sp>
    </p:spTree>
    <p:extLst>
      <p:ext uri="{BB962C8B-B14F-4D97-AF65-F5344CB8AC3E}">
        <p14:creationId xmlns:p14="http://schemas.microsoft.com/office/powerpoint/2010/main" val="3834740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093ECC35-3989-4B73-9CA8-77D36C6315F3}"/>
              </a:ext>
            </a:extLst>
          </p:cNvPr>
          <p:cNvSpPr>
            <a:spLocks noGrp="1"/>
          </p:cNvSpPr>
          <p:nvPr>
            <p:ph type="dt" sz="half" idx="10"/>
          </p:nvPr>
        </p:nvSpPr>
        <p:spPr/>
        <p:txBody>
          <a:bodyPr/>
          <a:lstStyle/>
          <a:p>
            <a:fld id="{3C471739-6A1F-49EA-80AE-6DB3E8CA8B37}" type="datetimeFigureOut">
              <a:rPr lang="ru-RU" smtClean="0"/>
              <a:t>12.03.22</a:t>
            </a:fld>
            <a:endParaRPr lang="ru-RU"/>
          </a:p>
        </p:txBody>
      </p:sp>
      <p:sp>
        <p:nvSpPr>
          <p:cNvPr id="3" name="Нижний колонтитул 2">
            <a:extLst>
              <a:ext uri="{FF2B5EF4-FFF2-40B4-BE49-F238E27FC236}">
                <a16:creationId xmlns:a16="http://schemas.microsoft.com/office/drawing/2014/main" id="{017E71D0-08BB-40A6-A376-B862EA3A112E}"/>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6152D04B-8734-4906-B458-4A7453125B85}"/>
              </a:ext>
            </a:extLst>
          </p:cNvPr>
          <p:cNvSpPr>
            <a:spLocks noGrp="1"/>
          </p:cNvSpPr>
          <p:nvPr>
            <p:ph type="sldNum" sz="quarter" idx="12"/>
          </p:nvPr>
        </p:nvSpPr>
        <p:spPr/>
        <p:txBody>
          <a:bodyPr/>
          <a:lstStyle/>
          <a:p>
            <a:fld id="{AB7D6130-7855-4F26-852E-072A1C77B971}" type="slidenum">
              <a:rPr lang="ru-RU" smtClean="0"/>
              <a:t>‹#›</a:t>
            </a:fld>
            <a:endParaRPr lang="ru-RU"/>
          </a:p>
        </p:txBody>
      </p:sp>
    </p:spTree>
    <p:extLst>
      <p:ext uri="{BB962C8B-B14F-4D97-AF65-F5344CB8AC3E}">
        <p14:creationId xmlns:p14="http://schemas.microsoft.com/office/powerpoint/2010/main" val="1204125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F07A953-FE18-475E-8C65-AD5279BA1C35}"/>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179ECE59-2984-4953-A700-A43E00F393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8411ACAD-A19A-437A-B236-233ADAE346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6A8B3E43-F8D1-43B3-9DD2-6C72DD9E456B}"/>
              </a:ext>
            </a:extLst>
          </p:cNvPr>
          <p:cNvSpPr>
            <a:spLocks noGrp="1"/>
          </p:cNvSpPr>
          <p:nvPr>
            <p:ph type="dt" sz="half" idx="10"/>
          </p:nvPr>
        </p:nvSpPr>
        <p:spPr/>
        <p:txBody>
          <a:bodyPr/>
          <a:lstStyle/>
          <a:p>
            <a:fld id="{3C471739-6A1F-49EA-80AE-6DB3E8CA8B37}" type="datetimeFigureOut">
              <a:rPr lang="ru-RU" smtClean="0"/>
              <a:t>12.03.22</a:t>
            </a:fld>
            <a:endParaRPr lang="ru-RU"/>
          </a:p>
        </p:txBody>
      </p:sp>
      <p:sp>
        <p:nvSpPr>
          <p:cNvPr id="6" name="Нижний колонтитул 5">
            <a:extLst>
              <a:ext uri="{FF2B5EF4-FFF2-40B4-BE49-F238E27FC236}">
                <a16:creationId xmlns:a16="http://schemas.microsoft.com/office/drawing/2014/main" id="{5603AFF7-6E33-4CA5-A2A9-4F3E193DFE5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033E7BF4-FE1C-405C-B0F6-E80C3D98ABC7}"/>
              </a:ext>
            </a:extLst>
          </p:cNvPr>
          <p:cNvSpPr>
            <a:spLocks noGrp="1"/>
          </p:cNvSpPr>
          <p:nvPr>
            <p:ph type="sldNum" sz="quarter" idx="12"/>
          </p:nvPr>
        </p:nvSpPr>
        <p:spPr/>
        <p:txBody>
          <a:bodyPr/>
          <a:lstStyle/>
          <a:p>
            <a:fld id="{AB7D6130-7855-4F26-852E-072A1C77B971}" type="slidenum">
              <a:rPr lang="ru-RU" smtClean="0"/>
              <a:t>‹#›</a:t>
            </a:fld>
            <a:endParaRPr lang="ru-RU"/>
          </a:p>
        </p:txBody>
      </p:sp>
    </p:spTree>
    <p:extLst>
      <p:ext uri="{BB962C8B-B14F-4D97-AF65-F5344CB8AC3E}">
        <p14:creationId xmlns:p14="http://schemas.microsoft.com/office/powerpoint/2010/main" val="4287791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F753EDF-921A-4BB8-A2EC-18BAD6C640EE}"/>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F86F1E4E-405F-4E48-9E83-F615214FFB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3D03183F-EC66-41FA-81CD-AD32A1D3F9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77D74FBA-D0E1-409C-B583-4F55AD9B41AD}"/>
              </a:ext>
            </a:extLst>
          </p:cNvPr>
          <p:cNvSpPr>
            <a:spLocks noGrp="1"/>
          </p:cNvSpPr>
          <p:nvPr>
            <p:ph type="dt" sz="half" idx="10"/>
          </p:nvPr>
        </p:nvSpPr>
        <p:spPr/>
        <p:txBody>
          <a:bodyPr/>
          <a:lstStyle/>
          <a:p>
            <a:fld id="{3C471739-6A1F-49EA-80AE-6DB3E8CA8B37}" type="datetimeFigureOut">
              <a:rPr lang="ru-RU" smtClean="0"/>
              <a:t>12.03.22</a:t>
            </a:fld>
            <a:endParaRPr lang="ru-RU"/>
          </a:p>
        </p:txBody>
      </p:sp>
      <p:sp>
        <p:nvSpPr>
          <p:cNvPr id="6" name="Нижний колонтитул 5">
            <a:extLst>
              <a:ext uri="{FF2B5EF4-FFF2-40B4-BE49-F238E27FC236}">
                <a16:creationId xmlns:a16="http://schemas.microsoft.com/office/drawing/2014/main" id="{7093CD63-29B8-47B0-842B-1E389FBF7AA8}"/>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6FA12240-6523-47C4-88D3-2E6E36C369A0}"/>
              </a:ext>
            </a:extLst>
          </p:cNvPr>
          <p:cNvSpPr>
            <a:spLocks noGrp="1"/>
          </p:cNvSpPr>
          <p:nvPr>
            <p:ph type="sldNum" sz="quarter" idx="12"/>
          </p:nvPr>
        </p:nvSpPr>
        <p:spPr/>
        <p:txBody>
          <a:bodyPr/>
          <a:lstStyle/>
          <a:p>
            <a:fld id="{AB7D6130-7855-4F26-852E-072A1C77B971}" type="slidenum">
              <a:rPr lang="ru-RU" smtClean="0"/>
              <a:t>‹#›</a:t>
            </a:fld>
            <a:endParaRPr lang="ru-RU"/>
          </a:p>
        </p:txBody>
      </p:sp>
    </p:spTree>
    <p:extLst>
      <p:ext uri="{BB962C8B-B14F-4D97-AF65-F5344CB8AC3E}">
        <p14:creationId xmlns:p14="http://schemas.microsoft.com/office/powerpoint/2010/main" val="2167091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0BD3117-EAC2-44D8-90F1-740C16D09E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B4165949-B383-478C-907A-29A7B432FC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B7D9F89-8985-4040-8A65-D472904375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71739-6A1F-49EA-80AE-6DB3E8CA8B37}" type="datetimeFigureOut">
              <a:rPr lang="ru-RU" smtClean="0"/>
              <a:t>12.03.22</a:t>
            </a:fld>
            <a:endParaRPr lang="ru-RU"/>
          </a:p>
        </p:txBody>
      </p:sp>
      <p:sp>
        <p:nvSpPr>
          <p:cNvPr id="5" name="Нижний колонтитул 4">
            <a:extLst>
              <a:ext uri="{FF2B5EF4-FFF2-40B4-BE49-F238E27FC236}">
                <a16:creationId xmlns:a16="http://schemas.microsoft.com/office/drawing/2014/main" id="{13A6C692-EC5E-4E79-AF3A-C92D24B10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D1B5A220-764A-41C3-B8D6-8D84F83240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7D6130-7855-4F26-852E-072A1C77B971}" type="slidenum">
              <a:rPr lang="ru-RU" smtClean="0"/>
              <a:t>‹#›</a:t>
            </a:fld>
            <a:endParaRPr lang="ru-RU"/>
          </a:p>
        </p:txBody>
      </p:sp>
    </p:spTree>
    <p:extLst>
      <p:ext uri="{BB962C8B-B14F-4D97-AF65-F5344CB8AC3E}">
        <p14:creationId xmlns:p14="http://schemas.microsoft.com/office/powerpoint/2010/main" val="35260624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6.png"/><Relationship Id="rId4" Type="http://schemas.openxmlformats.org/officeDocument/2006/relationships/image" Target="../media/image25.emf"/></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Заголовок 1">
            <a:extLst>
              <a:ext uri="{FF2B5EF4-FFF2-40B4-BE49-F238E27FC236}">
                <a16:creationId xmlns:a16="http://schemas.microsoft.com/office/drawing/2014/main" id="{0FB99506-F8CF-4647-ADC5-50B866DC65FF}"/>
              </a:ext>
            </a:extLst>
          </p:cNvPr>
          <p:cNvSpPr>
            <a:spLocks noGrp="1"/>
          </p:cNvSpPr>
          <p:nvPr>
            <p:ph type="ctrTitle"/>
          </p:nvPr>
        </p:nvSpPr>
        <p:spPr>
          <a:xfrm>
            <a:off x="2555631" y="1441938"/>
            <a:ext cx="7080738" cy="3974124"/>
          </a:xfrm>
        </p:spPr>
        <p:txBody>
          <a:bodyPr vert="horz" lIns="91440" tIns="45720" rIns="91440" bIns="45720" rtlCol="0" anchor="ctr">
            <a:normAutofit/>
          </a:bodyPr>
          <a:lstStyle/>
          <a:p>
            <a:r>
              <a:rPr lang="en-US" sz="4200">
                <a:solidFill>
                  <a:schemeClr val="bg1">
                    <a:lumMod val="95000"/>
                    <a:lumOff val="5000"/>
                  </a:schemeClr>
                </a:solidFill>
              </a:rPr>
              <a:t>ОПЫТ УрФУ ПО ПОДГОТОВКЕ СПЕЦИАЛИСТОВ, НАУЧНЫМ ИССЛЕДОВАНИЯМ И РАЗВИТИЮ СТЕНДОВОЙ БАЗЫ В ОБЛАСТИ ВИЭ</a:t>
            </a:r>
          </a:p>
        </p:txBody>
      </p:sp>
    </p:spTree>
    <p:extLst>
      <p:ext uri="{BB962C8B-B14F-4D97-AF65-F5344CB8AC3E}">
        <p14:creationId xmlns:p14="http://schemas.microsoft.com/office/powerpoint/2010/main" val="419384469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A09421E5-6B21-45BF-85C7-93289CBA1B6F}"/>
              </a:ext>
            </a:extLst>
          </p:cNvPr>
          <p:cNvSpPr>
            <a:spLocks noGrp="1"/>
          </p:cNvSpPr>
          <p:nvPr>
            <p:ph type="title"/>
          </p:nvPr>
        </p:nvSpPr>
        <p:spPr>
          <a:xfrm>
            <a:off x="6513788" y="365125"/>
            <a:ext cx="4840010" cy="1807305"/>
          </a:xfrm>
        </p:spPr>
        <p:txBody>
          <a:bodyPr>
            <a:normAutofit/>
          </a:bodyPr>
          <a:lstStyle/>
          <a:p>
            <a:r>
              <a:rPr lang="ru-RU" sz="3700"/>
              <a:t>Выпускники кафедры в энергетике и промышленности</a:t>
            </a:r>
          </a:p>
        </p:txBody>
      </p:sp>
      <p:pic>
        <p:nvPicPr>
          <p:cNvPr id="4" name="Рисунок 3">
            <a:extLst>
              <a:ext uri="{FF2B5EF4-FFF2-40B4-BE49-F238E27FC236}">
                <a16:creationId xmlns:a16="http://schemas.microsoft.com/office/drawing/2014/main" id="{DAB9239C-D234-4135-97A8-633378D7D6DA}"/>
              </a:ext>
            </a:extLst>
          </p:cNvPr>
          <p:cNvPicPr>
            <a:picLocks noChangeAspect="1"/>
          </p:cNvPicPr>
          <p:nvPr/>
        </p:nvPicPr>
        <p:blipFill rotWithShape="1">
          <a:blip r:embed="rId2"/>
          <a:srcRect l="2190" r="12188" b="-2"/>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Объект 2">
            <a:extLst>
              <a:ext uri="{FF2B5EF4-FFF2-40B4-BE49-F238E27FC236}">
                <a16:creationId xmlns:a16="http://schemas.microsoft.com/office/drawing/2014/main" id="{795AB46D-0945-4CEB-807D-C5AE131A7D44}"/>
              </a:ext>
            </a:extLst>
          </p:cNvPr>
          <p:cNvSpPr>
            <a:spLocks noGrp="1"/>
          </p:cNvSpPr>
          <p:nvPr>
            <p:ph idx="1"/>
          </p:nvPr>
        </p:nvSpPr>
        <p:spPr>
          <a:xfrm>
            <a:off x="6513788" y="2333297"/>
            <a:ext cx="4840010" cy="3843666"/>
          </a:xfrm>
        </p:spPr>
        <p:txBody>
          <a:bodyPr>
            <a:normAutofit/>
          </a:bodyPr>
          <a:lstStyle/>
          <a:p>
            <a:pPr marL="0" indent="0">
              <a:buNone/>
            </a:pPr>
            <a:r>
              <a:rPr lang="ru-RU" sz="1000"/>
              <a:t>Фадеев Василий Игоревич</a:t>
            </a:r>
          </a:p>
          <a:p>
            <a:pPr marL="0" indent="0">
              <a:buNone/>
            </a:pPr>
            <a:r>
              <a:rPr lang="ru-RU" sz="1000"/>
              <a:t>                             Директор института энергосбережения им. Н.И. Данилова.</a:t>
            </a:r>
          </a:p>
          <a:p>
            <a:pPr marL="0" indent="0">
              <a:buNone/>
            </a:pPr>
            <a:r>
              <a:rPr lang="ru-RU" sz="1000"/>
              <a:t>   Принимал участие в разработке программных документов Свердловской области.</a:t>
            </a:r>
          </a:p>
          <a:p>
            <a:pPr marL="0" indent="0">
              <a:buNone/>
            </a:pPr>
            <a:r>
              <a:rPr lang="ru-RU" sz="1000"/>
              <a:t>Руководитель проекта «Создание информационной системы «Региональный портал по технологическому присоединению к электрическим сетям, к сетям газораспределения, к системам теплоснабжения, к централизованным системам водоснабжения и водоотведения, расположенным на территории Свердловской области».</a:t>
            </a:r>
          </a:p>
          <a:p>
            <a:pPr marL="0" indent="0">
              <a:buNone/>
            </a:pPr>
            <a:r>
              <a:rPr lang="ru-RU" sz="1000"/>
              <a:t>Заместитель руководителя проекта «Эксперимент по созданию системы ответственности сетевых организаций за несоблюдение индивидуальных показателей надежности и качества услуг по передаче электрической энергии» на территории Свердловской области.</a:t>
            </a:r>
          </a:p>
          <a:p>
            <a:pPr marL="0" indent="0">
              <a:buNone/>
            </a:pPr>
            <a:r>
              <a:rPr lang="ru-RU" sz="1000"/>
              <a:t>Руководитель организационного проекта «Внедрение принципов проектного управления при субсидирование муниципальных проектов газоснабжения».</a:t>
            </a:r>
          </a:p>
          <a:p>
            <a:pPr marL="0" indent="0">
              <a:buNone/>
            </a:pPr>
            <a:r>
              <a:rPr lang="ru-RU" sz="1000"/>
              <a:t>В рамках своей профессиональной деятельности занимался разработкой и реализацией программ развития топливно-энергетического комплекса; координацией областных программ по развитию газификации; организацией мониторинга газификации Свердловской области; организацией работы по консолидации газовых активов Свердловской области; организацией работы Штаба по обеспечению надежности электроснабжения Свердловской области и прочими проектами</a:t>
            </a:r>
          </a:p>
          <a:p>
            <a:pPr marL="0" indent="0">
              <a:buNone/>
            </a:pPr>
            <a:endParaRPr lang="ru-RU" sz="1000"/>
          </a:p>
        </p:txBody>
      </p:sp>
    </p:spTree>
    <p:extLst>
      <p:ext uri="{BB962C8B-B14F-4D97-AF65-F5344CB8AC3E}">
        <p14:creationId xmlns:p14="http://schemas.microsoft.com/office/powerpoint/2010/main" val="655494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оловок 1">
            <a:extLst>
              <a:ext uri="{FF2B5EF4-FFF2-40B4-BE49-F238E27FC236}">
                <a16:creationId xmlns:a16="http://schemas.microsoft.com/office/drawing/2014/main" id="{8E321BA0-4FF9-4DEA-ABBC-7F677C7038DC}"/>
              </a:ext>
            </a:extLst>
          </p:cNvPr>
          <p:cNvSpPr>
            <a:spLocks noGrp="1"/>
          </p:cNvSpPr>
          <p:nvPr>
            <p:ph type="title"/>
          </p:nvPr>
        </p:nvSpPr>
        <p:spPr>
          <a:xfrm>
            <a:off x="524741" y="620392"/>
            <a:ext cx="3808268" cy="5504688"/>
          </a:xfrm>
        </p:spPr>
        <p:txBody>
          <a:bodyPr>
            <a:normAutofit/>
          </a:bodyPr>
          <a:lstStyle/>
          <a:p>
            <a:r>
              <a:rPr lang="ru-RU" sz="3300">
                <a:solidFill>
                  <a:schemeClr val="bg1"/>
                </a:solidFill>
              </a:rPr>
              <a:t>Развитие экспериментально- стендовой базы</a:t>
            </a:r>
          </a:p>
        </p:txBody>
      </p:sp>
      <p:graphicFrame>
        <p:nvGraphicFramePr>
          <p:cNvPr id="5" name="Объект 2">
            <a:extLst>
              <a:ext uri="{FF2B5EF4-FFF2-40B4-BE49-F238E27FC236}">
                <a16:creationId xmlns:a16="http://schemas.microsoft.com/office/drawing/2014/main" id="{DD6C706E-282D-F99B-9D6C-348D63B4955C}"/>
              </a:ext>
            </a:extLst>
          </p:cNvPr>
          <p:cNvGraphicFramePr>
            <a:graphicFrameLocks noGrp="1"/>
          </p:cNvGraphicFramePr>
          <p:nvPr>
            <p:ph idx="1"/>
            <p:extLst>
              <p:ext uri="{D42A27DB-BD31-4B8C-83A1-F6EECF244321}">
                <p14:modId xmlns:p14="http://schemas.microsoft.com/office/powerpoint/2010/main" val="4060441187"/>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80436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lowchart: Document 8">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A5C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9D63E85F-74C1-41F7-9FDB-35D292DF526B}"/>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2200" kern="1200">
                <a:solidFill>
                  <a:srgbClr val="FFFFFF"/>
                </a:solidFill>
                <a:latin typeface="+mj-lt"/>
                <a:ea typeface="+mj-ea"/>
                <a:cs typeface="+mj-cs"/>
              </a:rPr>
              <a:t>Гибридная теплогенерирующая установка</a:t>
            </a:r>
          </a:p>
        </p:txBody>
      </p:sp>
      <p:pic>
        <p:nvPicPr>
          <p:cNvPr id="4" name="Рисунок 3">
            <a:extLst>
              <a:ext uri="{FF2B5EF4-FFF2-40B4-BE49-F238E27FC236}">
                <a16:creationId xmlns:a16="http://schemas.microsoft.com/office/drawing/2014/main" id="{2BC61EBC-273B-47E8-B9BB-311F15B36942}"/>
              </a:ext>
            </a:extLst>
          </p:cNvPr>
          <p:cNvPicPr>
            <a:picLocks noChangeAspect="1"/>
          </p:cNvPicPr>
          <p:nvPr/>
        </p:nvPicPr>
        <p:blipFill>
          <a:blip r:embed="rId2"/>
          <a:stretch>
            <a:fillRect/>
          </a:stretch>
        </p:blipFill>
        <p:spPr>
          <a:xfrm>
            <a:off x="4207933" y="968062"/>
            <a:ext cx="7347537" cy="4922851"/>
          </a:xfrm>
          <a:prstGeom prst="rect">
            <a:avLst/>
          </a:prstGeom>
        </p:spPr>
      </p:pic>
    </p:spTree>
    <p:extLst>
      <p:ext uri="{BB962C8B-B14F-4D97-AF65-F5344CB8AC3E}">
        <p14:creationId xmlns:p14="http://schemas.microsoft.com/office/powerpoint/2010/main" val="1409554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lowchart: Document 8">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75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6666EADF-C730-4A28-A4C2-C1A13ABEA415}"/>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Монтаж солнечных коллекторов на жилом доме</a:t>
            </a:r>
          </a:p>
        </p:txBody>
      </p:sp>
      <p:pic>
        <p:nvPicPr>
          <p:cNvPr id="4" name="Рисунок 3">
            <a:extLst>
              <a:ext uri="{FF2B5EF4-FFF2-40B4-BE49-F238E27FC236}">
                <a16:creationId xmlns:a16="http://schemas.microsoft.com/office/drawing/2014/main" id="{D34ED5A3-6DF5-4098-9617-32756C7C371E}"/>
              </a:ext>
            </a:extLst>
          </p:cNvPr>
          <p:cNvPicPr>
            <a:picLocks noChangeAspect="1"/>
          </p:cNvPicPr>
          <p:nvPr/>
        </p:nvPicPr>
        <p:blipFill>
          <a:blip r:embed="rId2"/>
          <a:stretch>
            <a:fillRect/>
          </a:stretch>
        </p:blipFill>
        <p:spPr>
          <a:xfrm>
            <a:off x="4207933" y="1959980"/>
            <a:ext cx="7347537" cy="2939016"/>
          </a:xfrm>
          <a:prstGeom prst="rect">
            <a:avLst/>
          </a:prstGeom>
        </p:spPr>
      </p:pic>
    </p:spTree>
    <p:extLst>
      <p:ext uri="{BB962C8B-B14F-4D97-AF65-F5344CB8AC3E}">
        <p14:creationId xmlns:p14="http://schemas.microsoft.com/office/powerpoint/2010/main" val="2616800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A3DB771-5712-403F-BA7B-C4CFB4334D7A}"/>
              </a:ext>
            </a:extLst>
          </p:cNvPr>
          <p:cNvPicPr>
            <a:picLocks noChangeAspect="1"/>
          </p:cNvPicPr>
          <p:nvPr/>
        </p:nvPicPr>
        <p:blipFill>
          <a:blip r:embed="rId2"/>
          <a:stretch>
            <a:fillRect/>
          </a:stretch>
        </p:blipFill>
        <p:spPr>
          <a:xfrm>
            <a:off x="4071938" y="960438"/>
            <a:ext cx="7121525" cy="2336800"/>
          </a:xfrm>
          <a:prstGeom prst="rect">
            <a:avLst/>
          </a:prstGeom>
        </p:spPr>
      </p:pic>
      <p:pic>
        <p:nvPicPr>
          <p:cNvPr id="5" name="Рисунок 4">
            <a:extLst>
              <a:ext uri="{FF2B5EF4-FFF2-40B4-BE49-F238E27FC236}">
                <a16:creationId xmlns:a16="http://schemas.microsoft.com/office/drawing/2014/main" id="{24508505-55BF-41CE-83B8-9B5EEE5B6ACB}"/>
              </a:ext>
            </a:extLst>
          </p:cNvPr>
          <p:cNvPicPr>
            <a:picLocks noChangeAspect="1"/>
          </p:cNvPicPr>
          <p:nvPr/>
        </p:nvPicPr>
        <p:blipFill>
          <a:blip r:embed="rId3"/>
          <a:stretch>
            <a:fillRect/>
          </a:stretch>
        </p:blipFill>
        <p:spPr>
          <a:xfrm>
            <a:off x="4071938" y="3357563"/>
            <a:ext cx="7121525" cy="2533650"/>
          </a:xfrm>
          <a:prstGeom prst="rect">
            <a:avLst/>
          </a:prstGeom>
        </p:spPr>
      </p:pic>
      <p:sp>
        <p:nvSpPr>
          <p:cNvPr id="2" name="Заголовок 1">
            <a:extLst>
              <a:ext uri="{FF2B5EF4-FFF2-40B4-BE49-F238E27FC236}">
                <a16:creationId xmlns:a16="http://schemas.microsoft.com/office/drawing/2014/main" id="{5DF54D4C-2F9C-4F09-BCE3-3793537A7A58}"/>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000" kern="1200">
                <a:solidFill>
                  <a:schemeClr val="bg1"/>
                </a:solidFill>
                <a:latin typeface="+mj-lt"/>
                <a:ea typeface="+mj-ea"/>
                <a:cs typeface="+mj-cs"/>
              </a:rPr>
              <a:t>Монтаж солнечных концентраторов</a:t>
            </a:r>
          </a:p>
        </p:txBody>
      </p:sp>
    </p:spTree>
    <p:extLst>
      <p:ext uri="{BB962C8B-B14F-4D97-AF65-F5344CB8AC3E}">
        <p14:creationId xmlns:p14="http://schemas.microsoft.com/office/powerpoint/2010/main" val="344688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lowchart: Document 8">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6D6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CD967732-F9DE-49E5-8523-684647DF7457}"/>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1800" kern="1200">
                <a:solidFill>
                  <a:srgbClr val="FFFFFF"/>
                </a:solidFill>
                <a:latin typeface="+mj-lt"/>
                <a:ea typeface="+mj-ea"/>
                <a:cs typeface="+mj-cs"/>
              </a:rPr>
              <a:t>Губернатор Свердловской области Э.Э. Россель (2006 г.) на испытаниях системы солнечного энергоснабжения аппарата искусственной вентиляции легких «Фаза-21»</a:t>
            </a:r>
          </a:p>
        </p:txBody>
      </p:sp>
      <p:pic>
        <p:nvPicPr>
          <p:cNvPr id="4" name="Рисунок 3">
            <a:extLst>
              <a:ext uri="{FF2B5EF4-FFF2-40B4-BE49-F238E27FC236}">
                <a16:creationId xmlns:a16="http://schemas.microsoft.com/office/drawing/2014/main" id="{A68EE4BD-982A-4034-B119-C440F959BBB0}"/>
              </a:ext>
            </a:extLst>
          </p:cNvPr>
          <p:cNvPicPr>
            <a:picLocks noChangeAspect="1"/>
          </p:cNvPicPr>
          <p:nvPr/>
        </p:nvPicPr>
        <p:blipFill>
          <a:blip r:embed="rId2"/>
          <a:stretch>
            <a:fillRect/>
          </a:stretch>
        </p:blipFill>
        <p:spPr>
          <a:xfrm>
            <a:off x="4207933" y="2061009"/>
            <a:ext cx="7347537" cy="2736958"/>
          </a:xfrm>
          <a:prstGeom prst="rect">
            <a:avLst/>
          </a:prstGeom>
        </p:spPr>
      </p:pic>
    </p:spTree>
    <p:extLst>
      <p:ext uri="{BB962C8B-B14F-4D97-AF65-F5344CB8AC3E}">
        <p14:creationId xmlns:p14="http://schemas.microsoft.com/office/powerpoint/2010/main" val="2165644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1B03DC57-892B-44A7-8D74-155F66E8F203}"/>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000" kern="1200">
                <a:solidFill>
                  <a:schemeClr val="bg1"/>
                </a:solidFill>
                <a:latin typeface="+mj-lt"/>
                <a:ea typeface="+mj-ea"/>
                <a:cs typeface="+mj-cs"/>
              </a:rPr>
              <a:t>Низкоскоростная ветроэнергетическая установка «Ветроток- УрФУ»</a:t>
            </a:r>
          </a:p>
        </p:txBody>
      </p:sp>
      <p:pic>
        <p:nvPicPr>
          <p:cNvPr id="4" name="Рисунок 3">
            <a:extLst>
              <a:ext uri="{FF2B5EF4-FFF2-40B4-BE49-F238E27FC236}">
                <a16:creationId xmlns:a16="http://schemas.microsoft.com/office/drawing/2014/main" id="{30D79174-AFD0-42B7-AC75-2ADCE004968E}"/>
              </a:ext>
            </a:extLst>
          </p:cNvPr>
          <p:cNvPicPr>
            <a:picLocks noChangeAspect="1"/>
          </p:cNvPicPr>
          <p:nvPr/>
        </p:nvPicPr>
        <p:blipFill>
          <a:blip r:embed="rId2"/>
          <a:stretch>
            <a:fillRect/>
          </a:stretch>
        </p:blipFill>
        <p:spPr>
          <a:xfrm>
            <a:off x="643467" y="2141147"/>
            <a:ext cx="10905066" cy="3462358"/>
          </a:xfrm>
          <a:prstGeom prst="rect">
            <a:avLst/>
          </a:prstGeom>
        </p:spPr>
      </p:pic>
    </p:spTree>
    <p:extLst>
      <p:ext uri="{BB962C8B-B14F-4D97-AF65-F5344CB8AC3E}">
        <p14:creationId xmlns:p14="http://schemas.microsoft.com/office/powerpoint/2010/main" val="3146480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lowchart: Document 8">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74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A7B8796D-56FB-4B82-8FA2-954B5AB751E2}"/>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2200" kern="1200">
                <a:solidFill>
                  <a:srgbClr val="FFFFFF"/>
                </a:solidFill>
                <a:latin typeface="+mj-lt"/>
                <a:ea typeface="+mj-ea"/>
                <a:cs typeface="+mj-cs"/>
              </a:rPr>
              <a:t>Вертикально-осевая и шнековая ветроэнергетические установки ООО «Вертикаль» и НПО «Автоматика»</a:t>
            </a:r>
          </a:p>
        </p:txBody>
      </p:sp>
      <p:pic>
        <p:nvPicPr>
          <p:cNvPr id="4" name="Рисунок 3">
            <a:extLst>
              <a:ext uri="{FF2B5EF4-FFF2-40B4-BE49-F238E27FC236}">
                <a16:creationId xmlns:a16="http://schemas.microsoft.com/office/drawing/2014/main" id="{F430AF3C-E5D5-47C3-854D-90736B73207B}"/>
              </a:ext>
            </a:extLst>
          </p:cNvPr>
          <p:cNvPicPr>
            <a:picLocks noChangeAspect="1"/>
          </p:cNvPicPr>
          <p:nvPr/>
        </p:nvPicPr>
        <p:blipFill>
          <a:blip r:embed="rId2"/>
          <a:stretch>
            <a:fillRect/>
          </a:stretch>
        </p:blipFill>
        <p:spPr>
          <a:xfrm>
            <a:off x="4207933" y="1142566"/>
            <a:ext cx="7347537" cy="4573843"/>
          </a:xfrm>
          <a:prstGeom prst="rect">
            <a:avLst/>
          </a:prstGeom>
        </p:spPr>
      </p:pic>
    </p:spTree>
    <p:extLst>
      <p:ext uri="{BB962C8B-B14F-4D97-AF65-F5344CB8AC3E}">
        <p14:creationId xmlns:p14="http://schemas.microsoft.com/office/powerpoint/2010/main" val="23796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lowchart: Document 8">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E5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016881C3-2BDA-424B-8547-28989694B30B}"/>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1800" kern="1200">
                <a:solidFill>
                  <a:srgbClr val="FFFFFF"/>
                </a:solidFill>
                <a:latin typeface="+mj-lt"/>
                <a:ea typeface="+mj-ea"/>
                <a:cs typeface="+mj-cs"/>
              </a:rPr>
              <a:t>. Солнечные опреснительные установки</a:t>
            </a:r>
            <a:br>
              <a:rPr lang="en-US" sz="1800" kern="1200">
                <a:solidFill>
                  <a:srgbClr val="FFFFFF"/>
                </a:solidFill>
                <a:latin typeface="+mj-lt"/>
                <a:ea typeface="+mj-ea"/>
                <a:cs typeface="+mj-cs"/>
              </a:rPr>
            </a:br>
            <a:r>
              <a:rPr lang="en-US" sz="1800" kern="1200">
                <a:solidFill>
                  <a:srgbClr val="FFFFFF"/>
                </a:solidFill>
                <a:latin typeface="+mj-lt"/>
                <a:ea typeface="+mj-ea"/>
                <a:cs typeface="+mj-cs"/>
              </a:rPr>
              <a:t>а - сорбции воды из воздуха; б - солнечного испарения; в - солнечного парообразования</a:t>
            </a:r>
            <a:br>
              <a:rPr lang="en-US" sz="1800" kern="1200">
                <a:solidFill>
                  <a:srgbClr val="FFFFFF"/>
                </a:solidFill>
                <a:latin typeface="+mj-lt"/>
                <a:ea typeface="+mj-ea"/>
                <a:cs typeface="+mj-cs"/>
              </a:rPr>
            </a:br>
            <a:endParaRPr lang="en-US" sz="1800" kern="1200">
              <a:solidFill>
                <a:srgbClr val="FFFFFF"/>
              </a:solidFill>
              <a:latin typeface="+mj-lt"/>
              <a:ea typeface="+mj-ea"/>
              <a:cs typeface="+mj-cs"/>
            </a:endParaRPr>
          </a:p>
        </p:txBody>
      </p:sp>
      <p:pic>
        <p:nvPicPr>
          <p:cNvPr id="4" name="Рисунок 3">
            <a:extLst>
              <a:ext uri="{FF2B5EF4-FFF2-40B4-BE49-F238E27FC236}">
                <a16:creationId xmlns:a16="http://schemas.microsoft.com/office/drawing/2014/main" id="{10D3DDF9-27BA-40F6-A41B-4D52618CBFB8}"/>
              </a:ext>
            </a:extLst>
          </p:cNvPr>
          <p:cNvPicPr>
            <a:picLocks noChangeAspect="1"/>
          </p:cNvPicPr>
          <p:nvPr/>
        </p:nvPicPr>
        <p:blipFill>
          <a:blip r:embed="rId2"/>
          <a:stretch>
            <a:fillRect/>
          </a:stretch>
        </p:blipFill>
        <p:spPr>
          <a:xfrm>
            <a:off x="4207933" y="2244698"/>
            <a:ext cx="7347537" cy="2369580"/>
          </a:xfrm>
          <a:prstGeom prst="rect">
            <a:avLst/>
          </a:prstGeom>
        </p:spPr>
      </p:pic>
    </p:spTree>
    <p:extLst>
      <p:ext uri="{BB962C8B-B14F-4D97-AF65-F5344CB8AC3E}">
        <p14:creationId xmlns:p14="http://schemas.microsoft.com/office/powerpoint/2010/main" val="862653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lowchart: Document 8">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339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0CB9DA07-C66A-40B3-BF1D-60382646903E}"/>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2000" kern="1200">
                <a:solidFill>
                  <a:srgbClr val="FFFFFF"/>
                </a:solidFill>
                <a:latin typeface="+mj-lt"/>
                <a:ea typeface="+mj-ea"/>
                <a:cs typeface="+mj-cs"/>
              </a:rPr>
              <a:t>Система солнечной дистилляции топливного этанола (а), малая биогазовая установка (б) и гибридная теплонаносная станция (в)</a:t>
            </a:r>
          </a:p>
        </p:txBody>
      </p:sp>
      <p:pic>
        <p:nvPicPr>
          <p:cNvPr id="4" name="Рисунок 3">
            <a:extLst>
              <a:ext uri="{FF2B5EF4-FFF2-40B4-BE49-F238E27FC236}">
                <a16:creationId xmlns:a16="http://schemas.microsoft.com/office/drawing/2014/main" id="{E1205959-D0E2-4B7A-A9CC-3B2DF3080FA8}"/>
              </a:ext>
            </a:extLst>
          </p:cNvPr>
          <p:cNvPicPr>
            <a:picLocks noChangeAspect="1"/>
          </p:cNvPicPr>
          <p:nvPr/>
        </p:nvPicPr>
        <p:blipFill>
          <a:blip r:embed="rId2"/>
          <a:stretch>
            <a:fillRect/>
          </a:stretch>
        </p:blipFill>
        <p:spPr>
          <a:xfrm>
            <a:off x="4207933" y="2171223"/>
            <a:ext cx="7347537" cy="2516530"/>
          </a:xfrm>
          <a:prstGeom prst="rect">
            <a:avLst/>
          </a:prstGeom>
        </p:spPr>
      </p:pic>
    </p:spTree>
    <p:extLst>
      <p:ext uri="{BB962C8B-B14F-4D97-AF65-F5344CB8AC3E}">
        <p14:creationId xmlns:p14="http://schemas.microsoft.com/office/powerpoint/2010/main" val="1569333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Объект 2">
            <a:extLst>
              <a:ext uri="{FF2B5EF4-FFF2-40B4-BE49-F238E27FC236}">
                <a16:creationId xmlns:a16="http://schemas.microsoft.com/office/drawing/2014/main" id="{7E606561-26E2-44A4-A5E3-6C226BEBF946}"/>
              </a:ext>
            </a:extLst>
          </p:cNvPr>
          <p:cNvSpPr>
            <a:spLocks noGrp="1"/>
          </p:cNvSpPr>
          <p:nvPr>
            <p:ph idx="1"/>
          </p:nvPr>
        </p:nvSpPr>
        <p:spPr>
          <a:xfrm>
            <a:off x="1653363" y="2176272"/>
            <a:ext cx="9367204" cy="4041648"/>
          </a:xfrm>
        </p:spPr>
        <p:txBody>
          <a:bodyPr anchor="t">
            <a:normAutofit/>
          </a:bodyPr>
          <a:lstStyle/>
          <a:p>
            <a:pPr marL="0" indent="0">
              <a:buNone/>
            </a:pPr>
            <a:r>
              <a:rPr lang="ru-RU" sz="2400"/>
              <a:t>В основе подготовки специалистов данной специальности в УрФУ лежит привлечение студентов всех курсов под руководством профессорско- преподавательского состава, аспирантов и научных сотрудников УрФУ к разработке и освоению новых энергетических технологий в области солнечной, ветровой, малой гидравлической и биологической энергетики, а также электрохимических, термоэмиссионных, термоэлектрических технологий прямого преобразования термической и химической энергии в электрическую форму.</a:t>
            </a:r>
          </a:p>
        </p:txBody>
      </p:sp>
    </p:spTree>
    <p:extLst>
      <p:ext uri="{BB962C8B-B14F-4D97-AF65-F5344CB8AC3E}">
        <p14:creationId xmlns:p14="http://schemas.microsoft.com/office/powerpoint/2010/main" val="1301601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80FEC346-44A3-4ADE-86F1-C10C60465079}"/>
              </a:ext>
            </a:extLst>
          </p:cNvPr>
          <p:cNvSpPr>
            <a:spLocks noGrp="1"/>
          </p:cNvSpPr>
          <p:nvPr>
            <p:ph type="title"/>
          </p:nvPr>
        </p:nvSpPr>
        <p:spPr>
          <a:xfrm>
            <a:off x="526073" y="489439"/>
            <a:ext cx="11139854" cy="930447"/>
          </a:xfrm>
        </p:spPr>
        <p:txBody>
          <a:bodyPr vert="horz" lIns="91440" tIns="45720" rIns="91440" bIns="45720" rtlCol="0" anchor="b">
            <a:normAutofit/>
          </a:bodyPr>
          <a:lstStyle/>
          <a:p>
            <a:pPr algn="ctr"/>
            <a:r>
              <a:rPr lang="en-US" sz="3000" kern="1200">
                <a:solidFill>
                  <a:schemeClr val="bg1"/>
                </a:solidFill>
                <a:latin typeface="+mj-lt"/>
                <a:ea typeface="+mj-ea"/>
                <a:cs typeface="+mj-cs"/>
              </a:rPr>
              <a:t>Представление текущей информации по действующим установкам (а), студенты за монтажом технологической системы (б)</a:t>
            </a:r>
          </a:p>
        </p:txBody>
      </p:sp>
      <p:cxnSp>
        <p:nvCxnSpPr>
          <p:cNvPr id="13" name="Straight Connector 12">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Рисунок 3">
            <a:extLst>
              <a:ext uri="{FF2B5EF4-FFF2-40B4-BE49-F238E27FC236}">
                <a16:creationId xmlns:a16="http://schemas.microsoft.com/office/drawing/2014/main" id="{DA4C1F84-7DCE-481A-910D-CDD37ED34DEE}"/>
              </a:ext>
            </a:extLst>
          </p:cNvPr>
          <p:cNvPicPr>
            <a:picLocks noChangeAspect="1"/>
          </p:cNvPicPr>
          <p:nvPr/>
        </p:nvPicPr>
        <p:blipFill>
          <a:blip r:embed="rId2"/>
          <a:stretch>
            <a:fillRect/>
          </a:stretch>
        </p:blipFill>
        <p:spPr>
          <a:xfrm>
            <a:off x="320040" y="2759321"/>
            <a:ext cx="11496821" cy="3334077"/>
          </a:xfrm>
          <a:prstGeom prst="rect">
            <a:avLst/>
          </a:prstGeom>
        </p:spPr>
      </p:pic>
    </p:spTree>
    <p:extLst>
      <p:ext uri="{BB962C8B-B14F-4D97-AF65-F5344CB8AC3E}">
        <p14:creationId xmlns:p14="http://schemas.microsoft.com/office/powerpoint/2010/main" val="3898468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918229-9D28-479C-B74B-E660699731FA}"/>
              </a:ext>
            </a:extLst>
          </p:cNvPr>
          <p:cNvSpPr>
            <a:spLocks noGrp="1"/>
          </p:cNvSpPr>
          <p:nvPr>
            <p:ph type="title"/>
          </p:nvPr>
        </p:nvSpPr>
        <p:spPr>
          <a:xfrm>
            <a:off x="6423103" y="365125"/>
            <a:ext cx="5520628" cy="2411529"/>
          </a:xfrm>
          <a:solidFill>
            <a:schemeClr val="bg2"/>
          </a:solidFill>
        </p:spPr>
        <p:txBody>
          <a:bodyPr>
            <a:normAutofit/>
          </a:bodyPr>
          <a:lstStyle/>
          <a:p>
            <a:r>
              <a:rPr lang="ru-RU" sz="3200" dirty="0"/>
              <a:t>Основные установки и измеряемые параметры, вошедшие в состав системы</a:t>
            </a:r>
          </a:p>
        </p:txBody>
      </p:sp>
      <p:graphicFrame>
        <p:nvGraphicFramePr>
          <p:cNvPr id="6" name="Объект 5">
            <a:extLst>
              <a:ext uri="{FF2B5EF4-FFF2-40B4-BE49-F238E27FC236}">
                <a16:creationId xmlns:a16="http://schemas.microsoft.com/office/drawing/2014/main" id="{724880E2-0E48-4945-B60F-A2E36FF4C1D0}"/>
              </a:ext>
            </a:extLst>
          </p:cNvPr>
          <p:cNvGraphicFramePr>
            <a:graphicFrameLocks noChangeAspect="1"/>
          </p:cNvGraphicFramePr>
          <p:nvPr>
            <p:extLst>
              <p:ext uri="{D42A27DB-BD31-4B8C-83A1-F6EECF244321}">
                <p14:modId xmlns:p14="http://schemas.microsoft.com/office/powerpoint/2010/main" val="2670552919"/>
              </p:ext>
            </p:extLst>
          </p:nvPr>
        </p:nvGraphicFramePr>
        <p:xfrm>
          <a:off x="248269" y="333375"/>
          <a:ext cx="5651500" cy="6524625"/>
        </p:xfrm>
        <a:graphic>
          <a:graphicData uri="http://schemas.openxmlformats.org/presentationml/2006/ole">
            <mc:AlternateContent xmlns:mc="http://schemas.openxmlformats.org/markup-compatibility/2006">
              <mc:Choice xmlns:v="urn:schemas-microsoft-com:vml" Requires="v">
                <p:oleObj spid="_x0000_s1033" name="Document" r:id="rId3" imgW="5651897" imgH="6190407" progId="Word.Document.12">
                  <p:embed/>
                </p:oleObj>
              </mc:Choice>
              <mc:Fallback>
                <p:oleObj name="Document" r:id="rId3" imgW="5651897" imgH="6190407" progId="Word.Document.12">
                  <p:embed/>
                  <p:pic>
                    <p:nvPicPr>
                      <p:cNvPr id="0" name=""/>
                      <p:cNvPicPr/>
                      <p:nvPr/>
                    </p:nvPicPr>
                    <p:blipFill>
                      <a:blip r:embed="rId4"/>
                      <a:stretch>
                        <a:fillRect/>
                      </a:stretch>
                    </p:blipFill>
                    <p:spPr>
                      <a:xfrm>
                        <a:off x="248269" y="333375"/>
                        <a:ext cx="5651500" cy="6524625"/>
                      </a:xfrm>
                      <a:prstGeom prst="rect">
                        <a:avLst/>
                      </a:prstGeom>
                    </p:spPr>
                  </p:pic>
                </p:oleObj>
              </mc:Fallback>
            </mc:AlternateContent>
          </a:graphicData>
        </a:graphic>
      </p:graphicFrame>
      <p:pic>
        <p:nvPicPr>
          <p:cNvPr id="7" name="Рисунок 6">
            <a:extLst>
              <a:ext uri="{FF2B5EF4-FFF2-40B4-BE49-F238E27FC236}">
                <a16:creationId xmlns:a16="http://schemas.microsoft.com/office/drawing/2014/main" id="{2A941531-D4B6-40DF-94F7-1C39A5EBC74F}"/>
              </a:ext>
            </a:extLst>
          </p:cNvPr>
          <p:cNvPicPr>
            <a:picLocks noChangeAspect="1"/>
          </p:cNvPicPr>
          <p:nvPr/>
        </p:nvPicPr>
        <p:blipFill>
          <a:blip r:embed="rId5"/>
          <a:stretch>
            <a:fillRect/>
          </a:stretch>
        </p:blipFill>
        <p:spPr>
          <a:xfrm>
            <a:off x="6423103" y="3429000"/>
            <a:ext cx="5224725" cy="2786113"/>
          </a:xfrm>
          <a:prstGeom prst="rect">
            <a:avLst/>
          </a:prstGeom>
        </p:spPr>
      </p:pic>
    </p:spTree>
    <p:extLst>
      <p:ext uri="{BB962C8B-B14F-4D97-AF65-F5344CB8AC3E}">
        <p14:creationId xmlns:p14="http://schemas.microsoft.com/office/powerpoint/2010/main" val="24728177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805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Рисунок 5">
            <a:extLst>
              <a:ext uri="{FF2B5EF4-FFF2-40B4-BE49-F238E27FC236}">
                <a16:creationId xmlns:a16="http://schemas.microsoft.com/office/drawing/2014/main" id="{0756D9AD-F7EA-48F0-86A0-188E8DC721E1}"/>
              </a:ext>
            </a:extLst>
          </p:cNvPr>
          <p:cNvPicPr>
            <a:picLocks noChangeAspect="1"/>
          </p:cNvPicPr>
          <p:nvPr/>
        </p:nvPicPr>
        <p:blipFill>
          <a:blip r:embed="rId2"/>
          <a:stretch>
            <a:fillRect/>
          </a:stretch>
        </p:blipFill>
        <p:spPr>
          <a:xfrm>
            <a:off x="566744" y="3200648"/>
            <a:ext cx="6579910" cy="2566164"/>
          </a:xfrm>
          <a:prstGeom prst="rect">
            <a:avLst/>
          </a:prstGeom>
        </p:spPr>
      </p:pic>
      <p:sp>
        <p:nvSpPr>
          <p:cNvPr id="15" name="Rectangle 1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Объект 2">
            <a:extLst>
              <a:ext uri="{FF2B5EF4-FFF2-40B4-BE49-F238E27FC236}">
                <a16:creationId xmlns:a16="http://schemas.microsoft.com/office/drawing/2014/main" id="{562DBF11-66AA-4120-BE23-F5B4410D285B}"/>
              </a:ext>
            </a:extLst>
          </p:cNvPr>
          <p:cNvSpPr>
            <a:spLocks noGrp="1"/>
          </p:cNvSpPr>
          <p:nvPr>
            <p:ph idx="1"/>
          </p:nvPr>
        </p:nvSpPr>
        <p:spPr>
          <a:xfrm>
            <a:off x="8029319" y="917725"/>
            <a:ext cx="3424739" cy="4852362"/>
          </a:xfrm>
        </p:spPr>
        <p:txBody>
          <a:bodyPr anchor="ctr">
            <a:normAutofit/>
          </a:bodyPr>
          <a:lstStyle/>
          <a:p>
            <a:pPr marL="0" indent="0">
              <a:buNone/>
            </a:pPr>
            <a:r>
              <a:rPr lang="ru-RU" sz="1700">
                <a:solidFill>
                  <a:srgbClr val="FFFFFF"/>
                </a:solidFill>
              </a:rPr>
              <a:t>Система строится на базе программируемой платформы NI Compact RIO (Compact Reconfigurable Input Output), представляющей собой многофункциональную встраиваемую платформу для сбора данных и управления, разработанную для задач, требующих высокой производительности и надёжности. NI Compact RIO – встраиваемая контрольно-измерительная система, основой которой является технология реконфигурируемого ввода/вывода NI RIO. Она состоит из шасси с встроенной ПЛИС, контроллером реального времени и модулей ввода/вывода</a:t>
            </a:r>
          </a:p>
        </p:txBody>
      </p:sp>
    </p:spTree>
    <p:extLst>
      <p:ext uri="{BB962C8B-B14F-4D97-AF65-F5344CB8AC3E}">
        <p14:creationId xmlns:p14="http://schemas.microsoft.com/office/powerpoint/2010/main" val="75838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615A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3B81349-3A7E-4A66-9ED9-66E6F8E29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3" y="2454901"/>
            <a:ext cx="3441163" cy="4080255"/>
          </a:xfrm>
          <a:prstGeom prst="rect">
            <a:avLst/>
          </a:prstGeom>
          <a:solidFill>
            <a:srgbClr val="E0FF96">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Рисунок 4">
            <a:extLst>
              <a:ext uri="{FF2B5EF4-FFF2-40B4-BE49-F238E27FC236}">
                <a16:creationId xmlns:a16="http://schemas.microsoft.com/office/drawing/2014/main" id="{601EEB22-FEE0-4004-A9C5-819A3453BBFE}"/>
              </a:ext>
            </a:extLst>
          </p:cNvPr>
          <p:cNvPicPr>
            <a:picLocks noChangeAspect="1"/>
          </p:cNvPicPr>
          <p:nvPr/>
        </p:nvPicPr>
        <p:blipFill>
          <a:blip r:embed="rId2"/>
          <a:stretch>
            <a:fillRect/>
          </a:stretch>
        </p:blipFill>
        <p:spPr>
          <a:xfrm>
            <a:off x="524256" y="3500212"/>
            <a:ext cx="3067356" cy="1970776"/>
          </a:xfrm>
          <a:prstGeom prst="rect">
            <a:avLst/>
          </a:prstGeom>
        </p:spPr>
      </p:pic>
      <p:sp>
        <p:nvSpPr>
          <p:cNvPr id="15" name="Rectangle 14">
            <a:extLst>
              <a:ext uri="{FF2B5EF4-FFF2-40B4-BE49-F238E27FC236}">
                <a16:creationId xmlns:a16="http://schemas.microsoft.com/office/drawing/2014/main" id="{4A37A7FF-19A5-40D8-8D0C-E780CBD330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1468" y="2454900"/>
            <a:ext cx="3441163" cy="4080255"/>
          </a:xfrm>
          <a:prstGeom prst="rect">
            <a:avLst/>
          </a:prstGeom>
          <a:solidFill>
            <a:srgbClr val="E0FF96">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Рисунок 3">
            <a:extLst>
              <a:ext uri="{FF2B5EF4-FFF2-40B4-BE49-F238E27FC236}">
                <a16:creationId xmlns:a16="http://schemas.microsoft.com/office/drawing/2014/main" id="{6FFC725E-FD93-4C09-9769-ABC1790B8FDA}"/>
              </a:ext>
            </a:extLst>
          </p:cNvPr>
          <p:cNvPicPr>
            <a:picLocks noChangeAspect="1"/>
          </p:cNvPicPr>
          <p:nvPr/>
        </p:nvPicPr>
        <p:blipFill>
          <a:blip r:embed="rId3"/>
          <a:stretch>
            <a:fillRect/>
          </a:stretch>
        </p:blipFill>
        <p:spPr>
          <a:xfrm>
            <a:off x="4138970" y="3929641"/>
            <a:ext cx="3067358" cy="1111917"/>
          </a:xfrm>
          <a:prstGeom prst="rect">
            <a:avLst/>
          </a:prstGeom>
        </p:spPr>
      </p:pic>
      <p:sp>
        <p:nvSpPr>
          <p:cNvPr id="17" name="Rectangle 1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4759A70-50C2-4BE0-9831-1058E1935E9C}"/>
              </a:ext>
            </a:extLst>
          </p:cNvPr>
          <p:cNvSpPr txBox="1"/>
          <p:nvPr/>
        </p:nvSpPr>
        <p:spPr>
          <a:xfrm>
            <a:off x="7956057" y="762983"/>
            <a:ext cx="3515128" cy="533092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a:solidFill>
                  <a:srgbClr val="FFFFFF"/>
                </a:solidFill>
              </a:rPr>
              <a:t>Система осуществляет непрерывный сбор информации от более, чем 100 первичных преобразователей и 3 быстродействующих видеокамер контролирующих параметры и изображения ветроэнергетических, фотоэлектрических, биогазовых и прочих исследовательских стендов возобновляемой энергетики, распределенных по территории ряда корпусов УрФУ </a:t>
            </a:r>
          </a:p>
        </p:txBody>
      </p:sp>
    </p:spTree>
    <p:extLst>
      <p:ext uri="{BB962C8B-B14F-4D97-AF65-F5344CB8AC3E}">
        <p14:creationId xmlns:p14="http://schemas.microsoft.com/office/powerpoint/2010/main" val="1765783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8977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Рисунок 3">
            <a:extLst>
              <a:ext uri="{FF2B5EF4-FFF2-40B4-BE49-F238E27FC236}">
                <a16:creationId xmlns:a16="http://schemas.microsoft.com/office/drawing/2014/main" id="{F44D070A-B6EB-46AB-8B50-8F0123346823}"/>
              </a:ext>
            </a:extLst>
          </p:cNvPr>
          <p:cNvPicPr>
            <a:picLocks noChangeAspect="1"/>
          </p:cNvPicPr>
          <p:nvPr/>
        </p:nvPicPr>
        <p:blipFill>
          <a:blip r:embed="rId2"/>
          <a:stretch>
            <a:fillRect/>
          </a:stretch>
        </p:blipFill>
        <p:spPr>
          <a:xfrm>
            <a:off x="6491288" y="639763"/>
            <a:ext cx="4667250" cy="2732088"/>
          </a:xfrm>
          <a:prstGeom prst="rect">
            <a:avLst/>
          </a:prstGeom>
        </p:spPr>
      </p:pic>
      <p:pic>
        <p:nvPicPr>
          <p:cNvPr id="5" name="Рисунок 4">
            <a:extLst>
              <a:ext uri="{FF2B5EF4-FFF2-40B4-BE49-F238E27FC236}">
                <a16:creationId xmlns:a16="http://schemas.microsoft.com/office/drawing/2014/main" id="{408B0191-AA44-407F-BA30-11AC50128BEE}"/>
              </a:ext>
            </a:extLst>
          </p:cNvPr>
          <p:cNvPicPr>
            <a:picLocks noChangeAspect="1"/>
          </p:cNvPicPr>
          <p:nvPr/>
        </p:nvPicPr>
        <p:blipFill>
          <a:blip r:embed="rId3"/>
          <a:stretch>
            <a:fillRect/>
          </a:stretch>
        </p:blipFill>
        <p:spPr>
          <a:xfrm>
            <a:off x="6491288" y="3440113"/>
            <a:ext cx="4667250" cy="2778125"/>
          </a:xfrm>
          <a:prstGeom prst="rect">
            <a:avLst/>
          </a:prstGeom>
        </p:spPr>
      </p:pic>
      <p:sp>
        <p:nvSpPr>
          <p:cNvPr id="2" name="Заголовок 1">
            <a:extLst>
              <a:ext uri="{FF2B5EF4-FFF2-40B4-BE49-F238E27FC236}">
                <a16:creationId xmlns:a16="http://schemas.microsoft.com/office/drawing/2014/main" id="{2CF1AE8E-5822-4A9A-AB84-5171942B6843}"/>
              </a:ext>
            </a:extLst>
          </p:cNvPr>
          <p:cNvSpPr>
            <a:spLocks noGrp="1"/>
          </p:cNvSpPr>
          <p:nvPr>
            <p:ph type="title"/>
          </p:nvPr>
        </p:nvSpPr>
        <p:spPr>
          <a:xfrm>
            <a:off x="621629" y="640080"/>
            <a:ext cx="4225290" cy="5578816"/>
          </a:xfrm>
        </p:spPr>
        <p:txBody>
          <a:bodyPr vert="horz" lIns="91440" tIns="45720" rIns="91440" bIns="45720" rtlCol="0" anchor="ctr">
            <a:normAutofit/>
          </a:bodyPr>
          <a:lstStyle/>
          <a:p>
            <a:pPr algn="ctr"/>
            <a:r>
              <a:rPr lang="en-US" kern="1200">
                <a:solidFill>
                  <a:srgbClr val="FFFFFF"/>
                </a:solidFill>
                <a:latin typeface="+mj-lt"/>
                <a:ea typeface="+mj-ea"/>
                <a:cs typeface="+mj-cs"/>
              </a:rPr>
              <a:t>Удельная мощность поступления солнечной радиации для летнего и зимнего месяцев </a:t>
            </a:r>
          </a:p>
        </p:txBody>
      </p:sp>
    </p:spTree>
    <p:extLst>
      <p:ext uri="{BB962C8B-B14F-4D97-AF65-F5344CB8AC3E}">
        <p14:creationId xmlns:p14="http://schemas.microsoft.com/office/powerpoint/2010/main" val="1460258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Рисунок 3">
            <a:extLst>
              <a:ext uri="{FF2B5EF4-FFF2-40B4-BE49-F238E27FC236}">
                <a16:creationId xmlns:a16="http://schemas.microsoft.com/office/drawing/2014/main" id="{732FDBB8-3A0C-401A-B92C-20259B0F5138}"/>
              </a:ext>
            </a:extLst>
          </p:cNvPr>
          <p:cNvPicPr>
            <a:picLocks noChangeAspect="1"/>
          </p:cNvPicPr>
          <p:nvPr/>
        </p:nvPicPr>
        <p:blipFill>
          <a:blip r:embed="rId2"/>
          <a:stretch>
            <a:fillRect/>
          </a:stretch>
        </p:blipFill>
        <p:spPr>
          <a:xfrm>
            <a:off x="6240463" y="639763"/>
            <a:ext cx="5172075" cy="2741613"/>
          </a:xfrm>
          <a:prstGeom prst="rect">
            <a:avLst/>
          </a:prstGeom>
        </p:spPr>
      </p:pic>
      <p:pic>
        <p:nvPicPr>
          <p:cNvPr id="5" name="Рисунок 4">
            <a:extLst>
              <a:ext uri="{FF2B5EF4-FFF2-40B4-BE49-F238E27FC236}">
                <a16:creationId xmlns:a16="http://schemas.microsoft.com/office/drawing/2014/main" id="{749644D2-5CE1-47C4-A8DB-9212D7463ECE}"/>
              </a:ext>
            </a:extLst>
          </p:cNvPr>
          <p:cNvPicPr>
            <a:picLocks noChangeAspect="1"/>
          </p:cNvPicPr>
          <p:nvPr/>
        </p:nvPicPr>
        <p:blipFill>
          <a:blip r:embed="rId3"/>
          <a:stretch>
            <a:fillRect/>
          </a:stretch>
        </p:blipFill>
        <p:spPr>
          <a:xfrm>
            <a:off x="6240463" y="3451225"/>
            <a:ext cx="5172075" cy="2768600"/>
          </a:xfrm>
          <a:prstGeom prst="rect">
            <a:avLst/>
          </a:prstGeom>
        </p:spPr>
      </p:pic>
      <p:sp>
        <p:nvSpPr>
          <p:cNvPr id="2" name="Заголовок 1">
            <a:extLst>
              <a:ext uri="{FF2B5EF4-FFF2-40B4-BE49-F238E27FC236}">
                <a16:creationId xmlns:a16="http://schemas.microsoft.com/office/drawing/2014/main" id="{680B441D-7558-4D22-9317-FF01FAC22E6C}"/>
              </a:ext>
            </a:extLst>
          </p:cNvPr>
          <p:cNvSpPr>
            <a:spLocks noGrp="1"/>
          </p:cNvSpPr>
          <p:nvPr>
            <p:ph type="title"/>
          </p:nvPr>
        </p:nvSpPr>
        <p:spPr>
          <a:xfrm>
            <a:off x="621629" y="640080"/>
            <a:ext cx="4225290" cy="5578816"/>
          </a:xfrm>
        </p:spPr>
        <p:txBody>
          <a:bodyPr vert="horz" lIns="91440" tIns="45720" rIns="91440" bIns="45720" rtlCol="0" anchor="ctr">
            <a:normAutofit/>
          </a:bodyPr>
          <a:lstStyle/>
          <a:p>
            <a:pPr algn="ctr"/>
            <a:r>
              <a:rPr lang="en-US" kern="1200" dirty="0" err="1">
                <a:solidFill>
                  <a:srgbClr val="FFFFFF"/>
                </a:solidFill>
                <a:latin typeface="+mj-lt"/>
                <a:ea typeface="+mj-ea"/>
                <a:cs typeface="+mj-cs"/>
              </a:rPr>
              <a:t>Мощность</a:t>
            </a:r>
            <a:r>
              <a:rPr lang="en-US" kern="1200" dirty="0">
                <a:solidFill>
                  <a:srgbClr val="FFFFFF"/>
                </a:solidFill>
                <a:latin typeface="+mj-lt"/>
                <a:ea typeface="+mj-ea"/>
                <a:cs typeface="+mj-cs"/>
              </a:rPr>
              <a:t> </a:t>
            </a:r>
            <a:r>
              <a:rPr lang="en-US" kern="1200" dirty="0" err="1">
                <a:solidFill>
                  <a:srgbClr val="FFFFFF"/>
                </a:solidFill>
                <a:latin typeface="+mj-lt"/>
                <a:ea typeface="+mj-ea"/>
                <a:cs typeface="+mj-cs"/>
              </a:rPr>
              <a:t>тестовой</a:t>
            </a:r>
            <a:r>
              <a:rPr lang="en-US" kern="1200" dirty="0">
                <a:solidFill>
                  <a:srgbClr val="FFFFFF"/>
                </a:solidFill>
                <a:latin typeface="+mj-lt"/>
                <a:ea typeface="+mj-ea"/>
                <a:cs typeface="+mj-cs"/>
              </a:rPr>
              <a:t> ФЭС </a:t>
            </a:r>
            <a:r>
              <a:rPr lang="en-US" kern="1200" dirty="0" err="1">
                <a:solidFill>
                  <a:srgbClr val="FFFFFF"/>
                </a:solidFill>
                <a:latin typeface="+mj-lt"/>
                <a:ea typeface="+mj-ea"/>
                <a:cs typeface="+mj-cs"/>
              </a:rPr>
              <a:t>по</a:t>
            </a:r>
            <a:r>
              <a:rPr lang="en-US" kern="1200" dirty="0">
                <a:solidFill>
                  <a:srgbClr val="FFFFFF"/>
                </a:solidFill>
                <a:latin typeface="+mj-lt"/>
                <a:ea typeface="+mj-ea"/>
                <a:cs typeface="+mj-cs"/>
              </a:rPr>
              <a:t> </a:t>
            </a:r>
            <a:r>
              <a:rPr lang="en-US" kern="1200" dirty="0" err="1">
                <a:solidFill>
                  <a:srgbClr val="FFFFFF"/>
                </a:solidFill>
                <a:latin typeface="+mj-lt"/>
                <a:ea typeface="+mj-ea"/>
                <a:cs typeface="+mj-cs"/>
              </a:rPr>
              <a:t>часам</a:t>
            </a:r>
            <a:r>
              <a:rPr lang="en-US" kern="1200" dirty="0">
                <a:solidFill>
                  <a:srgbClr val="FFFFFF"/>
                </a:solidFill>
                <a:latin typeface="+mj-lt"/>
                <a:ea typeface="+mj-ea"/>
                <a:cs typeface="+mj-cs"/>
              </a:rPr>
              <a:t> </a:t>
            </a:r>
            <a:r>
              <a:rPr lang="en-US" kern="1200" dirty="0" err="1">
                <a:solidFill>
                  <a:srgbClr val="FFFFFF"/>
                </a:solidFill>
                <a:latin typeface="+mj-lt"/>
                <a:ea typeface="+mj-ea"/>
                <a:cs typeface="+mj-cs"/>
              </a:rPr>
              <a:t>суток</a:t>
            </a:r>
            <a:r>
              <a:rPr lang="en-US" kern="1200" dirty="0">
                <a:solidFill>
                  <a:srgbClr val="FFFFFF"/>
                </a:solidFill>
                <a:latin typeface="+mj-lt"/>
                <a:ea typeface="+mj-ea"/>
                <a:cs typeface="+mj-cs"/>
              </a:rPr>
              <a:t> </a:t>
            </a:r>
          </a:p>
        </p:txBody>
      </p:sp>
    </p:spTree>
    <p:extLst>
      <p:ext uri="{BB962C8B-B14F-4D97-AF65-F5344CB8AC3E}">
        <p14:creationId xmlns:p14="http://schemas.microsoft.com/office/powerpoint/2010/main" val="2259142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lowchart: Document 8">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D5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26808BE8-ED8D-41F5-89E4-1BC80C0FFC8A}"/>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2000" kern="1200">
                <a:solidFill>
                  <a:srgbClr val="FFFFFF"/>
                </a:solidFill>
                <a:latin typeface="+mj-lt"/>
                <a:ea typeface="+mj-ea"/>
                <a:cs typeface="+mj-cs"/>
              </a:rPr>
              <a:t>Схема комбинированной системы обеспечения тепловой энергией потребителей с использованием солнечных коллекторов</a:t>
            </a:r>
          </a:p>
        </p:txBody>
      </p:sp>
      <p:pic>
        <p:nvPicPr>
          <p:cNvPr id="4" name="Рисунок 3">
            <a:extLst>
              <a:ext uri="{FF2B5EF4-FFF2-40B4-BE49-F238E27FC236}">
                <a16:creationId xmlns:a16="http://schemas.microsoft.com/office/drawing/2014/main" id="{23A72F6D-D33F-4CE7-9F9F-0EE210C5A282}"/>
              </a:ext>
            </a:extLst>
          </p:cNvPr>
          <p:cNvPicPr>
            <a:picLocks noChangeAspect="1"/>
          </p:cNvPicPr>
          <p:nvPr/>
        </p:nvPicPr>
        <p:blipFill>
          <a:blip r:embed="rId2"/>
          <a:stretch>
            <a:fillRect/>
          </a:stretch>
        </p:blipFill>
        <p:spPr>
          <a:xfrm>
            <a:off x="4207933" y="683346"/>
            <a:ext cx="7347537" cy="5492284"/>
          </a:xfrm>
          <a:prstGeom prst="rect">
            <a:avLst/>
          </a:prstGeom>
        </p:spPr>
      </p:pic>
    </p:spTree>
    <p:extLst>
      <p:ext uri="{BB962C8B-B14F-4D97-AF65-F5344CB8AC3E}">
        <p14:creationId xmlns:p14="http://schemas.microsoft.com/office/powerpoint/2010/main" val="1630467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585A2B">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Заголовок 1">
            <a:extLst>
              <a:ext uri="{FF2B5EF4-FFF2-40B4-BE49-F238E27FC236}">
                <a16:creationId xmlns:a16="http://schemas.microsoft.com/office/drawing/2014/main" id="{D4B7DC3C-1205-422C-80BC-80D3B4215A2C}"/>
              </a:ext>
            </a:extLst>
          </p:cNvPr>
          <p:cNvSpPr>
            <a:spLocks noGrp="1"/>
          </p:cNvSpPr>
          <p:nvPr>
            <p:ph type="title"/>
          </p:nvPr>
        </p:nvSpPr>
        <p:spPr>
          <a:xfrm>
            <a:off x="524256" y="491260"/>
            <a:ext cx="6594189" cy="1625210"/>
          </a:xfrm>
        </p:spPr>
        <p:txBody>
          <a:bodyPr vert="horz" lIns="91440" tIns="45720" rIns="91440" bIns="45720" rtlCol="0" anchor="ctr">
            <a:normAutofit/>
          </a:bodyPr>
          <a:lstStyle/>
          <a:p>
            <a:r>
              <a:rPr lang="en-US" sz="4100" dirty="0" err="1">
                <a:solidFill>
                  <a:srgbClr val="FFFFFF"/>
                </a:solidFill>
              </a:rPr>
              <a:t>Внедрение</a:t>
            </a:r>
            <a:r>
              <a:rPr lang="en-US" sz="4100" dirty="0">
                <a:solidFill>
                  <a:srgbClr val="FFFFFF"/>
                </a:solidFill>
              </a:rPr>
              <a:t> </a:t>
            </a:r>
            <a:r>
              <a:rPr lang="en-US" sz="4100" dirty="0" err="1">
                <a:solidFill>
                  <a:srgbClr val="FFFFFF"/>
                </a:solidFill>
              </a:rPr>
              <a:t>результатов</a:t>
            </a:r>
            <a:r>
              <a:rPr lang="en-US" sz="4100" dirty="0">
                <a:solidFill>
                  <a:srgbClr val="FFFFFF"/>
                </a:solidFill>
              </a:rPr>
              <a:t> </a:t>
            </a:r>
            <a:r>
              <a:rPr lang="en-US" sz="4100" dirty="0" err="1">
                <a:solidFill>
                  <a:srgbClr val="FFFFFF"/>
                </a:solidFill>
              </a:rPr>
              <a:t>исследований</a:t>
            </a:r>
            <a:r>
              <a:rPr lang="en-US" sz="4100" dirty="0">
                <a:solidFill>
                  <a:srgbClr val="FFFFFF"/>
                </a:solidFill>
              </a:rPr>
              <a:t> и </a:t>
            </a:r>
            <a:r>
              <a:rPr lang="en-US" sz="4100" dirty="0" err="1">
                <a:solidFill>
                  <a:srgbClr val="FFFFFF"/>
                </a:solidFill>
              </a:rPr>
              <a:t>разработок</a:t>
            </a:r>
            <a:endParaRPr lang="en-US" sz="4100" dirty="0">
              <a:solidFill>
                <a:srgbClr val="FFFFFF"/>
              </a:solidFill>
            </a:endParaRPr>
          </a:p>
        </p:txBody>
      </p:sp>
      <p:pic>
        <p:nvPicPr>
          <p:cNvPr id="4" name="Рисунок 3">
            <a:extLst>
              <a:ext uri="{FF2B5EF4-FFF2-40B4-BE49-F238E27FC236}">
                <a16:creationId xmlns:a16="http://schemas.microsoft.com/office/drawing/2014/main" id="{9771F147-11F8-4BE2-98A3-F84F2154F2C8}"/>
              </a:ext>
            </a:extLst>
          </p:cNvPr>
          <p:cNvPicPr>
            <a:picLocks noChangeAspect="1"/>
          </p:cNvPicPr>
          <p:nvPr/>
        </p:nvPicPr>
        <p:blipFill rotWithShape="1">
          <a:blip r:embed="rId2"/>
          <a:srcRect r="1" b="23180"/>
          <a:stretch/>
        </p:blipFill>
        <p:spPr>
          <a:xfrm>
            <a:off x="327547" y="2454903"/>
            <a:ext cx="7058306" cy="4080254"/>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C941994-8972-40CF-983C-5BC76CE1636A}"/>
              </a:ext>
            </a:extLst>
          </p:cNvPr>
          <p:cNvSpPr txBox="1"/>
          <p:nvPr/>
        </p:nvSpPr>
        <p:spPr>
          <a:xfrm>
            <a:off x="8029319" y="917725"/>
            <a:ext cx="3424739" cy="4852362"/>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a:solidFill>
                  <a:srgbClr val="FFFFFF"/>
                </a:solidFill>
              </a:rPr>
              <a:t>Энергоэффективный сельский дом с использованием ВИЭ</a:t>
            </a:r>
          </a:p>
          <a:p>
            <a:pPr indent="-228600">
              <a:lnSpc>
                <a:spcPct val="90000"/>
              </a:lnSpc>
              <a:spcAft>
                <a:spcPts val="600"/>
              </a:spcAft>
              <a:buFont typeface="Arial" panose="020B0604020202020204" pitchFamily="34" charset="0"/>
              <a:buChar char="•"/>
            </a:pPr>
            <a:endParaRPr lang="en-US" sz="2000">
              <a:solidFill>
                <a:srgbClr val="FFFFFF"/>
              </a:solidFill>
            </a:endParaRPr>
          </a:p>
        </p:txBody>
      </p:sp>
    </p:spTree>
    <p:extLst>
      <p:ext uri="{BB962C8B-B14F-4D97-AF65-F5344CB8AC3E}">
        <p14:creationId xmlns:p14="http://schemas.microsoft.com/office/powerpoint/2010/main" val="31227161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lowchart: Document 8">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3E4F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5618E70B-A821-4FA2-B868-77239FC0B294}"/>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2000" kern="1200" dirty="0" err="1">
                <a:solidFill>
                  <a:srgbClr val="FFFFFF"/>
                </a:solidFill>
                <a:latin typeface="+mj-lt"/>
                <a:ea typeface="+mj-ea"/>
                <a:cs typeface="+mj-cs"/>
              </a:rPr>
              <a:t>Ректор</a:t>
            </a:r>
            <a:r>
              <a:rPr lang="en-US" sz="2000" kern="1200" dirty="0">
                <a:solidFill>
                  <a:srgbClr val="FFFFFF"/>
                </a:solidFill>
                <a:latin typeface="+mj-lt"/>
                <a:ea typeface="+mj-ea"/>
                <a:cs typeface="+mj-cs"/>
              </a:rPr>
              <a:t> </a:t>
            </a:r>
            <a:r>
              <a:rPr lang="en-US" sz="2000" kern="1200" dirty="0" err="1">
                <a:solidFill>
                  <a:srgbClr val="FFFFFF"/>
                </a:solidFill>
                <a:latin typeface="+mj-lt"/>
                <a:ea typeface="+mj-ea"/>
                <a:cs typeface="+mj-cs"/>
              </a:rPr>
              <a:t>УрФУ</a:t>
            </a:r>
            <a:r>
              <a:rPr lang="en-US" sz="2000" kern="1200" dirty="0">
                <a:solidFill>
                  <a:srgbClr val="FFFFFF"/>
                </a:solidFill>
                <a:latin typeface="+mj-lt"/>
                <a:ea typeface="+mj-ea"/>
                <a:cs typeface="+mj-cs"/>
              </a:rPr>
              <a:t> А.И. </a:t>
            </a:r>
            <a:r>
              <a:rPr lang="en-US" sz="2000" kern="1200" dirty="0" err="1">
                <a:solidFill>
                  <a:srgbClr val="FFFFFF"/>
                </a:solidFill>
                <a:latin typeface="+mj-lt"/>
                <a:ea typeface="+mj-ea"/>
                <a:cs typeface="+mj-cs"/>
              </a:rPr>
              <a:t>Матерн</a:t>
            </a:r>
            <a:r>
              <a:rPr lang="en-US" sz="2000" kern="1200" dirty="0">
                <a:solidFill>
                  <a:srgbClr val="FFFFFF"/>
                </a:solidFill>
                <a:latin typeface="+mj-lt"/>
                <a:ea typeface="+mj-ea"/>
                <a:cs typeface="+mj-cs"/>
              </a:rPr>
              <a:t> (2009 г.) </a:t>
            </a:r>
            <a:r>
              <a:rPr lang="en-US" sz="2000" kern="1200" dirty="0" err="1">
                <a:solidFill>
                  <a:srgbClr val="FFFFFF"/>
                </a:solidFill>
                <a:latin typeface="+mj-lt"/>
                <a:ea typeface="+mj-ea"/>
                <a:cs typeface="+mj-cs"/>
              </a:rPr>
              <a:t>вручает</a:t>
            </a:r>
            <a:r>
              <a:rPr lang="en-US" sz="2000" kern="1200" dirty="0">
                <a:solidFill>
                  <a:srgbClr val="FFFFFF"/>
                </a:solidFill>
                <a:latin typeface="+mj-lt"/>
                <a:ea typeface="+mj-ea"/>
                <a:cs typeface="+mj-cs"/>
              </a:rPr>
              <a:t> </a:t>
            </a:r>
            <a:r>
              <a:rPr lang="en-US" sz="2000" kern="1200" dirty="0" err="1">
                <a:solidFill>
                  <a:srgbClr val="FFFFFF"/>
                </a:solidFill>
                <a:latin typeface="+mj-lt"/>
                <a:ea typeface="+mj-ea"/>
                <a:cs typeface="+mj-cs"/>
              </a:rPr>
              <a:t>профессору</a:t>
            </a:r>
            <a:r>
              <a:rPr lang="en-US" sz="2000" kern="1200" dirty="0">
                <a:solidFill>
                  <a:srgbClr val="FFFFFF"/>
                </a:solidFill>
                <a:latin typeface="+mj-lt"/>
                <a:ea typeface="+mj-ea"/>
                <a:cs typeface="+mj-cs"/>
              </a:rPr>
              <a:t> </a:t>
            </a:r>
            <a:r>
              <a:rPr lang="en-US" sz="2000" kern="1200" dirty="0" err="1">
                <a:solidFill>
                  <a:srgbClr val="FFFFFF"/>
                </a:solidFill>
                <a:latin typeface="+mj-lt"/>
                <a:ea typeface="+mj-ea"/>
                <a:cs typeface="+mj-cs"/>
              </a:rPr>
              <a:t>кафедры</a:t>
            </a:r>
            <a:r>
              <a:rPr lang="en-US" sz="2000" kern="1200" dirty="0">
                <a:solidFill>
                  <a:srgbClr val="FFFFFF"/>
                </a:solidFill>
                <a:latin typeface="+mj-lt"/>
                <a:ea typeface="+mj-ea"/>
                <a:cs typeface="+mj-cs"/>
              </a:rPr>
              <a:t>, </a:t>
            </a:r>
            <a:r>
              <a:rPr lang="en-US" sz="2000" kern="1200" dirty="0" err="1">
                <a:solidFill>
                  <a:srgbClr val="FFFFFF"/>
                </a:solidFill>
                <a:latin typeface="+mj-lt"/>
                <a:ea typeface="+mj-ea"/>
                <a:cs typeface="+mj-cs"/>
              </a:rPr>
              <a:t>д.т.н</a:t>
            </a:r>
            <a:r>
              <a:rPr lang="en-US" sz="2000" kern="1200" dirty="0">
                <a:solidFill>
                  <a:srgbClr val="FFFFFF"/>
                </a:solidFill>
                <a:latin typeface="+mj-lt"/>
                <a:ea typeface="+mj-ea"/>
                <a:cs typeface="+mj-cs"/>
              </a:rPr>
              <a:t>. В.И. </a:t>
            </a:r>
            <a:r>
              <a:rPr lang="en-US" sz="2000" kern="1200" dirty="0" err="1">
                <a:solidFill>
                  <a:srgbClr val="FFFFFF"/>
                </a:solidFill>
                <a:latin typeface="+mj-lt"/>
                <a:ea typeface="+mj-ea"/>
                <a:cs typeface="+mj-cs"/>
              </a:rPr>
              <a:t>Велькину</a:t>
            </a:r>
            <a:r>
              <a:rPr lang="en-US" sz="2000" kern="1200" dirty="0">
                <a:solidFill>
                  <a:srgbClr val="FFFFFF"/>
                </a:solidFill>
                <a:latin typeface="+mj-lt"/>
                <a:ea typeface="+mj-ea"/>
                <a:cs typeface="+mj-cs"/>
              </a:rPr>
              <a:t> </a:t>
            </a:r>
            <a:r>
              <a:rPr lang="en-US" sz="2000" kern="1200" dirty="0" err="1">
                <a:solidFill>
                  <a:srgbClr val="FFFFFF"/>
                </a:solidFill>
                <a:latin typeface="+mj-lt"/>
                <a:ea typeface="+mj-ea"/>
                <a:cs typeface="+mj-cs"/>
              </a:rPr>
              <a:t>диплом</a:t>
            </a:r>
            <a:r>
              <a:rPr lang="en-US" sz="2000" kern="1200" dirty="0">
                <a:solidFill>
                  <a:srgbClr val="FFFFFF"/>
                </a:solidFill>
                <a:latin typeface="+mj-lt"/>
                <a:ea typeface="+mj-ea"/>
                <a:cs typeface="+mj-cs"/>
              </a:rPr>
              <a:t> </a:t>
            </a:r>
            <a:r>
              <a:rPr lang="en-US" sz="2000" kern="1200" dirty="0" err="1">
                <a:solidFill>
                  <a:srgbClr val="FFFFFF"/>
                </a:solidFill>
                <a:latin typeface="+mj-lt"/>
                <a:ea typeface="+mj-ea"/>
                <a:cs typeface="+mj-cs"/>
              </a:rPr>
              <a:t>Национальной</a:t>
            </a:r>
            <a:r>
              <a:rPr lang="en-US" sz="2000" kern="1200" dirty="0">
                <a:solidFill>
                  <a:srgbClr val="FFFFFF"/>
                </a:solidFill>
                <a:latin typeface="+mj-lt"/>
                <a:ea typeface="+mj-ea"/>
                <a:cs typeface="+mj-cs"/>
              </a:rPr>
              <a:t> </a:t>
            </a:r>
            <a:r>
              <a:rPr lang="en-US" sz="2000" kern="1200" dirty="0" err="1">
                <a:solidFill>
                  <a:srgbClr val="FFFFFF"/>
                </a:solidFill>
                <a:latin typeface="+mj-lt"/>
                <a:ea typeface="+mj-ea"/>
                <a:cs typeface="+mj-cs"/>
              </a:rPr>
              <a:t>экологической</a:t>
            </a:r>
            <a:r>
              <a:rPr lang="en-US" sz="2000" kern="1200" dirty="0">
                <a:solidFill>
                  <a:srgbClr val="FFFFFF"/>
                </a:solidFill>
                <a:latin typeface="+mj-lt"/>
                <a:ea typeface="+mj-ea"/>
                <a:cs typeface="+mj-cs"/>
              </a:rPr>
              <a:t> </a:t>
            </a:r>
            <a:r>
              <a:rPr lang="en-US" sz="2000" kern="1200" dirty="0" err="1">
                <a:solidFill>
                  <a:srgbClr val="FFFFFF"/>
                </a:solidFill>
                <a:latin typeface="+mj-lt"/>
                <a:ea typeface="+mj-ea"/>
                <a:cs typeface="+mj-cs"/>
              </a:rPr>
              <a:t>премии</a:t>
            </a:r>
            <a:r>
              <a:rPr lang="en-US" sz="2000" kern="1200" dirty="0">
                <a:solidFill>
                  <a:srgbClr val="FFFFFF"/>
                </a:solidFill>
                <a:latin typeface="+mj-lt"/>
                <a:ea typeface="+mj-ea"/>
                <a:cs typeface="+mj-cs"/>
              </a:rPr>
              <a:t> </a:t>
            </a:r>
            <a:r>
              <a:rPr lang="en-US" sz="2000" kern="1200" dirty="0" err="1">
                <a:solidFill>
                  <a:srgbClr val="FFFFFF"/>
                </a:solidFill>
                <a:latin typeface="+mj-lt"/>
                <a:ea typeface="+mj-ea"/>
                <a:cs typeface="+mj-cs"/>
              </a:rPr>
              <a:t>им</a:t>
            </a:r>
            <a:r>
              <a:rPr lang="en-US" sz="2000" kern="1200" dirty="0">
                <a:solidFill>
                  <a:srgbClr val="FFFFFF"/>
                </a:solidFill>
                <a:latin typeface="+mj-lt"/>
                <a:ea typeface="+mj-ea"/>
                <a:cs typeface="+mj-cs"/>
              </a:rPr>
              <a:t>. В. И. </a:t>
            </a:r>
            <a:r>
              <a:rPr lang="en-US" sz="2000" kern="1200" dirty="0" err="1">
                <a:solidFill>
                  <a:srgbClr val="FFFFFF"/>
                </a:solidFill>
                <a:latin typeface="+mj-lt"/>
                <a:ea typeface="+mj-ea"/>
                <a:cs typeface="+mj-cs"/>
              </a:rPr>
              <a:t>Вернадского</a:t>
            </a:r>
            <a:endParaRPr lang="en-US" sz="2000" kern="1200" dirty="0">
              <a:solidFill>
                <a:srgbClr val="FFFFFF"/>
              </a:solidFill>
              <a:latin typeface="+mj-lt"/>
              <a:ea typeface="+mj-ea"/>
              <a:cs typeface="+mj-cs"/>
            </a:endParaRPr>
          </a:p>
        </p:txBody>
      </p:sp>
      <p:pic>
        <p:nvPicPr>
          <p:cNvPr id="4" name="Рисунок 3">
            <a:extLst>
              <a:ext uri="{FF2B5EF4-FFF2-40B4-BE49-F238E27FC236}">
                <a16:creationId xmlns:a16="http://schemas.microsoft.com/office/drawing/2014/main" id="{36C2936B-4EEA-4830-AB50-CD35C3C051C8}"/>
              </a:ext>
            </a:extLst>
          </p:cNvPr>
          <p:cNvPicPr>
            <a:picLocks noChangeAspect="1"/>
          </p:cNvPicPr>
          <p:nvPr/>
        </p:nvPicPr>
        <p:blipFill>
          <a:blip r:embed="rId2"/>
          <a:stretch>
            <a:fillRect/>
          </a:stretch>
        </p:blipFill>
        <p:spPr>
          <a:xfrm>
            <a:off x="4207933" y="1041539"/>
            <a:ext cx="7347537" cy="4775898"/>
          </a:xfrm>
          <a:prstGeom prst="rect">
            <a:avLst/>
          </a:prstGeom>
        </p:spPr>
      </p:pic>
    </p:spTree>
    <p:extLst>
      <p:ext uri="{BB962C8B-B14F-4D97-AF65-F5344CB8AC3E}">
        <p14:creationId xmlns:p14="http://schemas.microsoft.com/office/powerpoint/2010/main" val="28287383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lowchart: Document 8">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443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D8F93CFA-F25F-42F5-AEA2-07E239A84112}"/>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2000" kern="1200" dirty="0" err="1">
                <a:solidFill>
                  <a:srgbClr val="FFFFFF"/>
                </a:solidFill>
                <a:latin typeface="+mj-lt"/>
                <a:ea typeface="+mj-ea"/>
                <a:cs typeface="+mj-cs"/>
              </a:rPr>
              <a:t>Наладка</a:t>
            </a:r>
            <a:r>
              <a:rPr lang="en-US" sz="2000" kern="1200" dirty="0">
                <a:solidFill>
                  <a:srgbClr val="FFFFFF"/>
                </a:solidFill>
                <a:latin typeface="+mj-lt"/>
                <a:ea typeface="+mj-ea"/>
                <a:cs typeface="+mj-cs"/>
              </a:rPr>
              <a:t> </a:t>
            </a:r>
            <a:r>
              <a:rPr lang="en-US" sz="2000" kern="1200" dirty="0" err="1">
                <a:solidFill>
                  <a:srgbClr val="FFFFFF"/>
                </a:solidFill>
                <a:latin typeface="+mj-lt"/>
                <a:ea typeface="+mj-ea"/>
                <a:cs typeface="+mj-cs"/>
              </a:rPr>
              <a:t>системы</a:t>
            </a:r>
            <a:r>
              <a:rPr lang="en-US" sz="2000" kern="1200" dirty="0">
                <a:solidFill>
                  <a:srgbClr val="FFFFFF"/>
                </a:solidFill>
                <a:latin typeface="+mj-lt"/>
                <a:ea typeface="+mj-ea"/>
                <a:cs typeface="+mj-cs"/>
              </a:rPr>
              <a:t> </a:t>
            </a:r>
            <a:r>
              <a:rPr lang="en-US" sz="2000" kern="1200" dirty="0" err="1">
                <a:solidFill>
                  <a:srgbClr val="FFFFFF"/>
                </a:solidFill>
                <a:latin typeface="+mj-lt"/>
                <a:ea typeface="+mj-ea"/>
                <a:cs typeface="+mj-cs"/>
              </a:rPr>
              <a:t>солнечного</a:t>
            </a:r>
            <a:r>
              <a:rPr lang="en-US" sz="2000" kern="1200" dirty="0">
                <a:solidFill>
                  <a:srgbClr val="FFFFFF"/>
                </a:solidFill>
                <a:latin typeface="+mj-lt"/>
                <a:ea typeface="+mj-ea"/>
                <a:cs typeface="+mj-cs"/>
              </a:rPr>
              <a:t> ГВС в </a:t>
            </a:r>
            <a:r>
              <a:rPr lang="en-US" sz="2000" kern="1200" dirty="0" err="1">
                <a:solidFill>
                  <a:srgbClr val="FFFFFF"/>
                </a:solidFill>
                <a:latin typeface="+mj-lt"/>
                <a:ea typeface="+mj-ea"/>
                <a:cs typeface="+mj-cs"/>
              </a:rPr>
              <a:t>Таджикистане</a:t>
            </a:r>
            <a:r>
              <a:rPr lang="en-US" sz="2000" kern="1200" dirty="0">
                <a:solidFill>
                  <a:srgbClr val="FFFFFF"/>
                </a:solidFill>
                <a:latin typeface="+mj-lt"/>
                <a:ea typeface="+mj-ea"/>
                <a:cs typeface="+mj-cs"/>
              </a:rPr>
              <a:t> с </a:t>
            </a:r>
            <a:r>
              <a:rPr lang="en-US" sz="2000" kern="1200" dirty="0" err="1">
                <a:solidFill>
                  <a:srgbClr val="FFFFFF"/>
                </a:solidFill>
                <a:latin typeface="+mj-lt"/>
                <a:ea typeface="+mj-ea"/>
                <a:cs typeface="+mj-cs"/>
              </a:rPr>
              <a:t>использованием</a:t>
            </a:r>
            <a:r>
              <a:rPr lang="en-US" sz="2000" kern="1200" dirty="0">
                <a:solidFill>
                  <a:srgbClr val="FFFFFF"/>
                </a:solidFill>
                <a:latin typeface="+mj-lt"/>
                <a:ea typeface="+mj-ea"/>
                <a:cs typeface="+mj-cs"/>
              </a:rPr>
              <a:t> </a:t>
            </a:r>
            <a:r>
              <a:rPr lang="en-US" sz="2000" kern="1200" dirty="0" err="1">
                <a:solidFill>
                  <a:srgbClr val="FFFFFF"/>
                </a:solidFill>
                <a:latin typeface="+mj-lt"/>
                <a:ea typeface="+mj-ea"/>
                <a:cs typeface="+mj-cs"/>
              </a:rPr>
              <a:t>солнечных</a:t>
            </a:r>
            <a:r>
              <a:rPr lang="en-US" sz="2000" kern="1200" dirty="0">
                <a:solidFill>
                  <a:srgbClr val="FFFFFF"/>
                </a:solidFill>
                <a:latin typeface="+mj-lt"/>
                <a:ea typeface="+mj-ea"/>
                <a:cs typeface="+mj-cs"/>
              </a:rPr>
              <a:t> </a:t>
            </a:r>
            <a:r>
              <a:rPr lang="en-US" sz="2000" kern="1200" dirty="0" err="1">
                <a:solidFill>
                  <a:srgbClr val="FFFFFF"/>
                </a:solidFill>
                <a:latin typeface="+mj-lt"/>
                <a:ea typeface="+mj-ea"/>
                <a:cs typeface="+mj-cs"/>
              </a:rPr>
              <a:t>коллекторов</a:t>
            </a:r>
            <a:r>
              <a:rPr lang="en-US" sz="2000" kern="1200" dirty="0">
                <a:solidFill>
                  <a:srgbClr val="FFFFFF"/>
                </a:solidFill>
                <a:latin typeface="+mj-lt"/>
                <a:ea typeface="+mj-ea"/>
                <a:cs typeface="+mj-cs"/>
              </a:rPr>
              <a:t> </a:t>
            </a:r>
            <a:r>
              <a:rPr lang="en-US" sz="2000" kern="1200" dirty="0" err="1">
                <a:solidFill>
                  <a:srgbClr val="FFFFFF"/>
                </a:solidFill>
                <a:latin typeface="+mj-lt"/>
                <a:ea typeface="+mj-ea"/>
                <a:cs typeface="+mj-cs"/>
              </a:rPr>
              <a:t>Каменск-Уральского</a:t>
            </a:r>
            <a:r>
              <a:rPr lang="en-US" sz="2000" kern="1200" dirty="0">
                <a:solidFill>
                  <a:srgbClr val="FFFFFF"/>
                </a:solidFill>
                <a:latin typeface="+mj-lt"/>
                <a:ea typeface="+mj-ea"/>
                <a:cs typeface="+mj-cs"/>
              </a:rPr>
              <a:t> </a:t>
            </a:r>
            <a:r>
              <a:rPr lang="en-US" sz="2000" kern="1200" dirty="0" err="1">
                <a:solidFill>
                  <a:srgbClr val="FFFFFF"/>
                </a:solidFill>
                <a:latin typeface="+mj-lt"/>
                <a:ea typeface="+mj-ea"/>
                <a:cs typeface="+mj-cs"/>
              </a:rPr>
              <a:t>металлургического</a:t>
            </a:r>
            <a:r>
              <a:rPr lang="en-US" sz="2000" kern="1200" dirty="0">
                <a:solidFill>
                  <a:srgbClr val="FFFFFF"/>
                </a:solidFill>
                <a:latin typeface="+mj-lt"/>
                <a:ea typeface="+mj-ea"/>
                <a:cs typeface="+mj-cs"/>
              </a:rPr>
              <a:t> </a:t>
            </a:r>
            <a:r>
              <a:rPr lang="en-US" sz="2000" kern="1200" dirty="0" err="1">
                <a:solidFill>
                  <a:srgbClr val="FFFFFF"/>
                </a:solidFill>
                <a:latin typeface="+mj-lt"/>
                <a:ea typeface="+mj-ea"/>
                <a:cs typeface="+mj-cs"/>
              </a:rPr>
              <a:t>завода</a:t>
            </a:r>
            <a:endParaRPr lang="en-US" sz="2000" kern="1200" dirty="0">
              <a:solidFill>
                <a:srgbClr val="FFFFFF"/>
              </a:solidFill>
              <a:latin typeface="+mj-lt"/>
              <a:ea typeface="+mj-ea"/>
              <a:cs typeface="+mj-cs"/>
            </a:endParaRPr>
          </a:p>
        </p:txBody>
      </p:sp>
      <p:pic>
        <p:nvPicPr>
          <p:cNvPr id="4" name="Рисунок 3">
            <a:extLst>
              <a:ext uri="{FF2B5EF4-FFF2-40B4-BE49-F238E27FC236}">
                <a16:creationId xmlns:a16="http://schemas.microsoft.com/office/drawing/2014/main" id="{C1ADC6D6-5D8B-415F-87E7-A147E72F8B5F}"/>
              </a:ext>
            </a:extLst>
          </p:cNvPr>
          <p:cNvPicPr>
            <a:picLocks noChangeAspect="1"/>
          </p:cNvPicPr>
          <p:nvPr/>
        </p:nvPicPr>
        <p:blipFill>
          <a:blip r:embed="rId2"/>
          <a:stretch>
            <a:fillRect/>
          </a:stretch>
        </p:blipFill>
        <p:spPr>
          <a:xfrm>
            <a:off x="4211429" y="640080"/>
            <a:ext cx="7340544" cy="5578816"/>
          </a:xfrm>
          <a:prstGeom prst="rect">
            <a:avLst/>
          </a:prstGeom>
        </p:spPr>
      </p:pic>
    </p:spTree>
    <p:extLst>
      <p:ext uri="{BB962C8B-B14F-4D97-AF65-F5344CB8AC3E}">
        <p14:creationId xmlns:p14="http://schemas.microsoft.com/office/powerpoint/2010/main" val="2193064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49FB5C3-7336-4FE0-A30C-CC0A3646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9A6B5CE-CB1D-48EE-8B43-E952235C8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4" name="Rectangle 13">
              <a:extLst>
                <a:ext uri="{FF2B5EF4-FFF2-40B4-BE49-F238E27FC236}">
                  <a16:creationId xmlns:a16="http://schemas.microsoft.com/office/drawing/2014/main" id="{E3F3EAA5-4E15-400B-BBA3-82B3F49A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2BA2E40-BE9B-4C54-9CDD-40EE804CC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0DA909B4-15FF-46A6-8A7F-7AEF977FE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22DDA069-E952-4183-A9AF-259993073917}"/>
              </a:ext>
            </a:extLst>
          </p:cNvPr>
          <p:cNvSpPr>
            <a:spLocks noGrp="1"/>
          </p:cNvSpPr>
          <p:nvPr>
            <p:ph type="title"/>
          </p:nvPr>
        </p:nvSpPr>
        <p:spPr>
          <a:xfrm>
            <a:off x="1057025" y="922644"/>
            <a:ext cx="5040285" cy="1169585"/>
          </a:xfrm>
        </p:spPr>
        <p:txBody>
          <a:bodyPr vert="horz" lIns="91440" tIns="45720" rIns="91440" bIns="45720" rtlCol="0" anchor="b">
            <a:normAutofit/>
          </a:bodyPr>
          <a:lstStyle/>
          <a:p>
            <a:r>
              <a:rPr lang="en-US" sz="3400"/>
              <a:t>Научно-исследовательская работа</a:t>
            </a:r>
          </a:p>
        </p:txBody>
      </p:sp>
      <p:sp>
        <p:nvSpPr>
          <p:cNvPr id="19" name="Rectangle 18">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55714" y="2263365"/>
            <a:ext cx="49377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142FCE3-E0C1-4684-8604-C92CB185FC8C}"/>
              </a:ext>
            </a:extLst>
          </p:cNvPr>
          <p:cNvSpPr txBox="1"/>
          <p:nvPr/>
        </p:nvSpPr>
        <p:spPr>
          <a:xfrm>
            <a:off x="1055715" y="2508105"/>
            <a:ext cx="5040285" cy="363249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a:t>Выполнено более 50 научно-исследовательских проектов.</a:t>
            </a:r>
          </a:p>
          <a:p>
            <a:pPr indent="-228600">
              <a:lnSpc>
                <a:spcPct val="90000"/>
              </a:lnSpc>
              <a:spcAft>
                <a:spcPts val="600"/>
              </a:spcAft>
              <a:buFont typeface="Arial" panose="020B0604020202020204" pitchFamily="34" charset="0"/>
              <a:buChar char="•"/>
            </a:pPr>
            <a:r>
              <a:rPr lang="en-US" sz="2000"/>
              <a:t>По результатам исследований было подготовлено 77 диссертационных работ на соискание степеней кандидатов (10) и магистров (67) наук. Опубликовано более 500 статей в российских и зарубежных журналах и трудах конференций. Получено более 120 патентов РФ на изобретения, полезные модели и программы для ЭВМ. </a:t>
            </a:r>
          </a:p>
        </p:txBody>
      </p:sp>
      <p:pic>
        <p:nvPicPr>
          <p:cNvPr id="4" name="Объект 3">
            <a:extLst>
              <a:ext uri="{FF2B5EF4-FFF2-40B4-BE49-F238E27FC236}">
                <a16:creationId xmlns:a16="http://schemas.microsoft.com/office/drawing/2014/main" id="{A7F30CCA-CE33-495F-8CFA-D03D32F0FE33}"/>
              </a:ext>
            </a:extLst>
          </p:cNvPr>
          <p:cNvPicPr>
            <a:picLocks noGrp="1" noChangeAspect="1"/>
          </p:cNvPicPr>
          <p:nvPr>
            <p:ph idx="1"/>
          </p:nvPr>
        </p:nvPicPr>
        <p:blipFill>
          <a:blip r:embed="rId2"/>
          <a:stretch>
            <a:fillRect/>
          </a:stretch>
        </p:blipFill>
        <p:spPr>
          <a:xfrm>
            <a:off x="7139163" y="774285"/>
            <a:ext cx="4004127" cy="2581173"/>
          </a:xfrm>
          <a:prstGeom prst="rect">
            <a:avLst/>
          </a:prstGeom>
        </p:spPr>
      </p:pic>
      <p:pic>
        <p:nvPicPr>
          <p:cNvPr id="5" name="Рисунок 4">
            <a:extLst>
              <a:ext uri="{FF2B5EF4-FFF2-40B4-BE49-F238E27FC236}">
                <a16:creationId xmlns:a16="http://schemas.microsoft.com/office/drawing/2014/main" id="{A157531D-7893-481F-8A70-C30A950D515C}"/>
              </a:ext>
            </a:extLst>
          </p:cNvPr>
          <p:cNvPicPr>
            <a:picLocks noChangeAspect="1"/>
          </p:cNvPicPr>
          <p:nvPr/>
        </p:nvPicPr>
        <p:blipFill>
          <a:blip r:embed="rId3"/>
          <a:stretch>
            <a:fillRect/>
          </a:stretch>
        </p:blipFill>
        <p:spPr>
          <a:xfrm>
            <a:off x="6946667" y="3576479"/>
            <a:ext cx="4389120" cy="2578362"/>
          </a:xfrm>
          <a:prstGeom prst="rect">
            <a:avLst/>
          </a:prstGeom>
        </p:spPr>
      </p:pic>
    </p:spTree>
    <p:extLst>
      <p:ext uri="{BB962C8B-B14F-4D97-AF65-F5344CB8AC3E}">
        <p14:creationId xmlns:p14="http://schemas.microsoft.com/office/powerpoint/2010/main" val="31447457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Рисунок 3">
            <a:extLst>
              <a:ext uri="{FF2B5EF4-FFF2-40B4-BE49-F238E27FC236}">
                <a16:creationId xmlns:a16="http://schemas.microsoft.com/office/drawing/2014/main" id="{BEEE88CE-1FBE-41C5-AB8A-65789336D982}"/>
              </a:ext>
            </a:extLst>
          </p:cNvPr>
          <p:cNvPicPr>
            <a:picLocks noChangeAspect="1"/>
          </p:cNvPicPr>
          <p:nvPr/>
        </p:nvPicPr>
        <p:blipFill rotWithShape="1">
          <a:blip r:embed="rId2"/>
          <a:srcRect t="24044" r="-2" b="1698"/>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Рисунок 4">
            <a:extLst>
              <a:ext uri="{FF2B5EF4-FFF2-40B4-BE49-F238E27FC236}">
                <a16:creationId xmlns:a16="http://schemas.microsoft.com/office/drawing/2014/main" id="{B0A7637A-F591-4DD1-8C01-AF76D59B018F}"/>
              </a:ext>
            </a:extLst>
          </p:cNvPr>
          <p:cNvPicPr>
            <a:picLocks noChangeAspect="1"/>
          </p:cNvPicPr>
          <p:nvPr/>
        </p:nvPicPr>
        <p:blipFill rotWithShape="1">
          <a:blip r:embed="rId3"/>
          <a:srcRect t="11252" r="-2" b="19774"/>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2" name="Freeform: Shape 11">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Заголовок 1">
            <a:extLst>
              <a:ext uri="{FF2B5EF4-FFF2-40B4-BE49-F238E27FC236}">
                <a16:creationId xmlns:a16="http://schemas.microsoft.com/office/drawing/2014/main" id="{6C269170-2152-4486-BDB6-42DD6338C6B4}"/>
              </a:ext>
            </a:extLst>
          </p:cNvPr>
          <p:cNvSpPr>
            <a:spLocks noGrp="1"/>
          </p:cNvSpPr>
          <p:nvPr>
            <p:ph type="title"/>
          </p:nvPr>
        </p:nvSpPr>
        <p:spPr>
          <a:xfrm>
            <a:off x="448056" y="859536"/>
            <a:ext cx="4832802" cy="1243584"/>
          </a:xfrm>
        </p:spPr>
        <p:txBody>
          <a:bodyPr>
            <a:normAutofit/>
          </a:bodyPr>
          <a:lstStyle/>
          <a:p>
            <a:r>
              <a:rPr lang="ru-RU" sz="3100"/>
              <a:t>Студенческие олимпиады и конференции</a:t>
            </a:r>
          </a:p>
        </p:txBody>
      </p:sp>
      <p:sp>
        <p:nvSpPr>
          <p:cNvPr id="16" name="Rectangle 15">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8" name="Rectangle 1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Объект 2">
            <a:extLst>
              <a:ext uri="{FF2B5EF4-FFF2-40B4-BE49-F238E27FC236}">
                <a16:creationId xmlns:a16="http://schemas.microsoft.com/office/drawing/2014/main" id="{380A6B28-0647-4403-AC12-776FCCFE7CBC}"/>
              </a:ext>
            </a:extLst>
          </p:cNvPr>
          <p:cNvSpPr>
            <a:spLocks noGrp="1"/>
          </p:cNvSpPr>
          <p:nvPr>
            <p:ph idx="1"/>
          </p:nvPr>
        </p:nvSpPr>
        <p:spPr>
          <a:xfrm>
            <a:off x="448056" y="2512611"/>
            <a:ext cx="4832803" cy="3664351"/>
          </a:xfrm>
        </p:spPr>
        <p:txBody>
          <a:bodyPr>
            <a:normAutofit/>
          </a:bodyPr>
          <a:lstStyle/>
          <a:p>
            <a:pPr marL="0" indent="0">
              <a:buNone/>
            </a:pPr>
            <a:r>
              <a:rPr lang="ru-RU" sz="2000"/>
              <a:t>В целях, выявления и государственной поддержки талантливой молодежи, УрФУ в течение 20 лет организует и проводит Всероссийские олимпиады и международные научно-практические конференции и выставки научно-технического творчества «Энерго- и ресурсосбережение. Энергообеспечение. Нетрадиционные и возобновляемые источники энергии», в которых принимают участие студенты, аспиранты и молодые ученые десятков вузов страны и других стран мира. </a:t>
            </a:r>
          </a:p>
        </p:txBody>
      </p:sp>
    </p:spTree>
    <p:extLst>
      <p:ext uri="{BB962C8B-B14F-4D97-AF65-F5344CB8AC3E}">
        <p14:creationId xmlns:p14="http://schemas.microsoft.com/office/powerpoint/2010/main" val="8956899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оловок 1">
            <a:extLst>
              <a:ext uri="{FF2B5EF4-FFF2-40B4-BE49-F238E27FC236}">
                <a16:creationId xmlns:a16="http://schemas.microsoft.com/office/drawing/2014/main" id="{FF3FE62A-4E00-48E7-AAE1-D70B946BBB56}"/>
              </a:ext>
            </a:extLst>
          </p:cNvPr>
          <p:cNvSpPr>
            <a:spLocks noGrp="1"/>
          </p:cNvSpPr>
          <p:nvPr>
            <p:ph type="title"/>
          </p:nvPr>
        </p:nvSpPr>
        <p:spPr>
          <a:xfrm>
            <a:off x="826396" y="586855"/>
            <a:ext cx="4230100" cy="3387497"/>
          </a:xfrm>
        </p:spPr>
        <p:txBody>
          <a:bodyPr anchor="b">
            <a:normAutofit/>
          </a:bodyPr>
          <a:lstStyle/>
          <a:p>
            <a:pPr algn="r"/>
            <a:r>
              <a:rPr lang="ru-RU" sz="4000">
                <a:solidFill>
                  <a:srgbClr val="FFFFFF"/>
                </a:solidFill>
              </a:rPr>
              <a:t>Заключение</a:t>
            </a:r>
          </a:p>
        </p:txBody>
      </p:sp>
      <p:sp>
        <p:nvSpPr>
          <p:cNvPr id="3" name="Объект 2">
            <a:extLst>
              <a:ext uri="{FF2B5EF4-FFF2-40B4-BE49-F238E27FC236}">
                <a16:creationId xmlns:a16="http://schemas.microsoft.com/office/drawing/2014/main" id="{87421A85-9625-42B6-8D32-D24F2CF2084B}"/>
              </a:ext>
            </a:extLst>
          </p:cNvPr>
          <p:cNvSpPr>
            <a:spLocks noGrp="1"/>
          </p:cNvSpPr>
          <p:nvPr>
            <p:ph idx="1"/>
          </p:nvPr>
        </p:nvSpPr>
        <p:spPr>
          <a:xfrm>
            <a:off x="6503158" y="649480"/>
            <a:ext cx="4862447" cy="5546047"/>
          </a:xfrm>
        </p:spPr>
        <p:txBody>
          <a:bodyPr anchor="ctr">
            <a:normAutofit/>
          </a:bodyPr>
          <a:lstStyle/>
          <a:p>
            <a:pPr marL="0" indent="0">
              <a:buNone/>
            </a:pPr>
            <a:r>
              <a:rPr lang="ru-RU" sz="2000" dirty="0"/>
              <a:t>Многолетний опыт подготовки в Уральском федеральном университете инженерных кадров для исследований и разработок возобновляемых источников энергии показал высокую эффективность использования в образовательном процессе экспериментальных исследований и проектно-конструкторской работы студентов.</a:t>
            </a:r>
          </a:p>
        </p:txBody>
      </p:sp>
    </p:spTree>
    <p:extLst>
      <p:ext uri="{BB962C8B-B14F-4D97-AF65-F5344CB8AC3E}">
        <p14:creationId xmlns:p14="http://schemas.microsoft.com/office/powerpoint/2010/main" val="4044300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56CF619-368A-4B6C-A604-F223C0BC172C}"/>
              </a:ext>
            </a:extLst>
          </p:cNvPr>
          <p:cNvSpPr>
            <a:spLocks noGrp="1"/>
          </p:cNvSpPr>
          <p:nvPr>
            <p:ph type="title"/>
          </p:nvPr>
        </p:nvSpPr>
        <p:spPr/>
        <p:txBody>
          <a:bodyPr/>
          <a:lstStyle/>
          <a:p>
            <a:r>
              <a:rPr lang="ru-RU" dirty="0"/>
              <a:t>Учебно- методическая работа</a:t>
            </a:r>
          </a:p>
        </p:txBody>
      </p:sp>
      <p:sp>
        <p:nvSpPr>
          <p:cNvPr id="3" name="Объект 2">
            <a:extLst>
              <a:ext uri="{FF2B5EF4-FFF2-40B4-BE49-F238E27FC236}">
                <a16:creationId xmlns:a16="http://schemas.microsoft.com/office/drawing/2014/main" id="{26632113-D221-4CE5-80BF-C7B803A0664A}"/>
              </a:ext>
            </a:extLst>
          </p:cNvPr>
          <p:cNvSpPr>
            <a:spLocks noGrp="1"/>
          </p:cNvSpPr>
          <p:nvPr>
            <p:ph idx="1"/>
          </p:nvPr>
        </p:nvSpPr>
        <p:spPr/>
        <p:txBody>
          <a:bodyPr/>
          <a:lstStyle/>
          <a:p>
            <a:r>
              <a:rPr lang="ru-RU" dirty="0"/>
              <a:t>Сотрудниками и преподавателями кафедры было разработано свыше 50 учебников, учебных и методических пособий</a:t>
            </a:r>
          </a:p>
        </p:txBody>
      </p:sp>
    </p:spTree>
    <p:extLst>
      <p:ext uri="{BB962C8B-B14F-4D97-AF65-F5344CB8AC3E}">
        <p14:creationId xmlns:p14="http://schemas.microsoft.com/office/powerpoint/2010/main" val="4150869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FD86FC2-16F6-4025-BF42-30A0AE529C1E}"/>
              </a:ext>
            </a:extLst>
          </p:cNvPr>
          <p:cNvSpPr>
            <a:spLocks noGrp="1"/>
          </p:cNvSpPr>
          <p:nvPr>
            <p:ph type="title"/>
          </p:nvPr>
        </p:nvSpPr>
        <p:spPr>
          <a:xfrm>
            <a:off x="648929" y="629266"/>
            <a:ext cx="3505495" cy="1622321"/>
          </a:xfrm>
        </p:spPr>
        <p:txBody>
          <a:bodyPr vert="horz" lIns="91440" tIns="45720" rIns="91440" bIns="45720" rtlCol="0" anchor="ctr">
            <a:normAutofit/>
          </a:bodyPr>
          <a:lstStyle/>
          <a:p>
            <a:r>
              <a:rPr lang="en-US" sz="3700" kern="1200">
                <a:solidFill>
                  <a:schemeClr val="tx1"/>
                </a:solidFill>
                <a:latin typeface="+mj-lt"/>
                <a:ea typeface="+mj-ea"/>
                <a:cs typeface="+mj-cs"/>
              </a:rPr>
              <a:t>Количество подготовленных специалистов </a:t>
            </a:r>
          </a:p>
        </p:txBody>
      </p:sp>
      <p:sp>
        <p:nvSpPr>
          <p:cNvPr id="5" name="TextBox 4">
            <a:extLst>
              <a:ext uri="{FF2B5EF4-FFF2-40B4-BE49-F238E27FC236}">
                <a16:creationId xmlns:a16="http://schemas.microsoft.com/office/drawing/2014/main" id="{73DBBAE9-C13B-4E80-ACBC-8CAB9720F85B}"/>
              </a:ext>
            </a:extLst>
          </p:cNvPr>
          <p:cNvSpPr txBox="1"/>
          <p:nvPr/>
        </p:nvSpPr>
        <p:spPr>
          <a:xfrm>
            <a:off x="648931" y="2438400"/>
            <a:ext cx="3505494"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600"/>
              <a:t>Особое значение имеет подготовка специалистов по ВИЭ высшей квалификации- кандидатов и докторов наук. За последние годы выпускниками кафедры защищена одна докторская и более 10 кандидатских диссертаций:</a:t>
            </a:r>
          </a:p>
          <a:p>
            <a:pPr indent="-228600">
              <a:lnSpc>
                <a:spcPct val="90000"/>
              </a:lnSpc>
              <a:spcAft>
                <a:spcPts val="600"/>
              </a:spcAft>
              <a:buFont typeface="Arial" panose="020B0604020202020204" pitchFamily="34" charset="0"/>
              <a:buChar char="•"/>
            </a:pPr>
            <a:r>
              <a:rPr lang="en-US" sz="1600"/>
              <a:t>Велькин В.И.(2018), Ефимова А.В.(2006), Матвеев А.В. (2008), Стариков Е.В.(2010), Кисельников А.Ю.(2010), Худякова Г.И.(2015),   Сироткин Е.А.(2019), Аль-Джанаби Акрам Хамзах Абед (2020), Никитин А.Д.(2020), Алхарбави Насир Тавфик Алван (2021), Шароварова Е. П.(2021),), Хоссейн Исмаил (2021)..</a:t>
            </a:r>
          </a:p>
        </p:txBody>
      </p:sp>
      <p:sp>
        <p:nvSpPr>
          <p:cNvPr id="10"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Рисунок 3">
            <a:extLst>
              <a:ext uri="{FF2B5EF4-FFF2-40B4-BE49-F238E27FC236}">
                <a16:creationId xmlns:a16="http://schemas.microsoft.com/office/drawing/2014/main" id="{4B0DD109-E7B8-408B-BAE0-19B45F4B55D0}"/>
              </a:ext>
            </a:extLst>
          </p:cNvPr>
          <p:cNvPicPr>
            <a:picLocks noChangeAspect="1"/>
          </p:cNvPicPr>
          <p:nvPr/>
        </p:nvPicPr>
        <p:blipFill>
          <a:blip r:embed="rId2"/>
          <a:stretch>
            <a:fillRect/>
          </a:stretch>
        </p:blipFill>
        <p:spPr>
          <a:xfrm>
            <a:off x="5405862" y="1621577"/>
            <a:ext cx="6019331" cy="3611599"/>
          </a:xfrm>
          <a:prstGeom prst="rect">
            <a:avLst/>
          </a:prstGeom>
          <a:effectLst/>
        </p:spPr>
      </p:pic>
    </p:spTree>
    <p:extLst>
      <p:ext uri="{BB962C8B-B14F-4D97-AF65-F5344CB8AC3E}">
        <p14:creationId xmlns:p14="http://schemas.microsoft.com/office/powerpoint/2010/main" val="1493672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24"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5"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26"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27"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8"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9"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Заголовок 1">
            <a:extLst>
              <a:ext uri="{FF2B5EF4-FFF2-40B4-BE49-F238E27FC236}">
                <a16:creationId xmlns:a16="http://schemas.microsoft.com/office/drawing/2014/main" id="{B7933AC4-1BF5-4BB6-8CB2-D7B30DB0D80C}"/>
              </a:ext>
            </a:extLst>
          </p:cNvPr>
          <p:cNvSpPr>
            <a:spLocks noGrp="1"/>
          </p:cNvSpPr>
          <p:nvPr>
            <p:ph type="title"/>
          </p:nvPr>
        </p:nvSpPr>
        <p:spPr>
          <a:xfrm>
            <a:off x="535020" y="685800"/>
            <a:ext cx="2780271" cy="5105400"/>
          </a:xfrm>
        </p:spPr>
        <p:txBody>
          <a:bodyPr>
            <a:normAutofit/>
          </a:bodyPr>
          <a:lstStyle/>
          <a:p>
            <a:r>
              <a:rPr lang="ru-RU" sz="2800">
                <a:solidFill>
                  <a:srgbClr val="FFFFFF"/>
                </a:solidFill>
              </a:rPr>
              <a:t>Трудоустройство выпускников</a:t>
            </a:r>
            <a:br>
              <a:rPr lang="ru-RU" sz="2800">
                <a:solidFill>
                  <a:srgbClr val="FFFFFF"/>
                </a:solidFill>
              </a:rPr>
            </a:br>
            <a:endParaRPr lang="ru-RU" sz="2800">
              <a:solidFill>
                <a:srgbClr val="FFFFFF"/>
              </a:solidFill>
            </a:endParaRPr>
          </a:p>
        </p:txBody>
      </p:sp>
      <p:graphicFrame>
        <p:nvGraphicFramePr>
          <p:cNvPr id="7" name="Объект 2">
            <a:extLst>
              <a:ext uri="{FF2B5EF4-FFF2-40B4-BE49-F238E27FC236}">
                <a16:creationId xmlns:a16="http://schemas.microsoft.com/office/drawing/2014/main" id="{23D73B90-14C4-10F0-0D24-8715EE2CA90A}"/>
              </a:ext>
            </a:extLst>
          </p:cNvPr>
          <p:cNvGraphicFramePr>
            <a:graphicFrameLocks noGrp="1"/>
          </p:cNvGraphicFramePr>
          <p:nvPr>
            <p:ph idx="1"/>
            <p:extLst>
              <p:ext uri="{D42A27DB-BD31-4B8C-83A1-F6EECF244321}">
                <p14:modId xmlns:p14="http://schemas.microsoft.com/office/powerpoint/2010/main" val="3978477558"/>
              </p:ext>
            </p:extLst>
          </p:nvPr>
        </p:nvGraphicFramePr>
        <p:xfrm>
          <a:off x="5010150" y="685800"/>
          <a:ext cx="6830751"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09492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7779C18-3216-400A-BCE3-EAD94C990F69}"/>
              </a:ext>
            </a:extLst>
          </p:cNvPr>
          <p:cNvSpPr>
            <a:spLocks noGrp="1"/>
          </p:cNvSpPr>
          <p:nvPr>
            <p:ph type="title"/>
          </p:nvPr>
        </p:nvSpPr>
        <p:spPr>
          <a:xfrm>
            <a:off x="1653363" y="365760"/>
            <a:ext cx="9367203" cy="1188720"/>
          </a:xfrm>
        </p:spPr>
        <p:txBody>
          <a:bodyPr>
            <a:normAutofit/>
          </a:bodyPr>
          <a:lstStyle/>
          <a:p>
            <a:r>
              <a:rPr lang="ru-RU" dirty="0"/>
              <a:t>Выпускники кафедры в большой Науке</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Объект 2">
            <a:extLst>
              <a:ext uri="{FF2B5EF4-FFF2-40B4-BE49-F238E27FC236}">
                <a16:creationId xmlns:a16="http://schemas.microsoft.com/office/drawing/2014/main" id="{0290ED07-33F2-4A7E-ADAF-7D4506FACC6B}"/>
              </a:ext>
            </a:extLst>
          </p:cNvPr>
          <p:cNvSpPr>
            <a:spLocks noGrp="1"/>
          </p:cNvSpPr>
          <p:nvPr>
            <p:ph idx="1"/>
          </p:nvPr>
        </p:nvSpPr>
        <p:spPr>
          <a:xfrm>
            <a:off x="1653363" y="2176272"/>
            <a:ext cx="9367204" cy="4041648"/>
          </a:xfrm>
        </p:spPr>
        <p:txBody>
          <a:bodyPr anchor="t">
            <a:normAutofit/>
          </a:bodyPr>
          <a:lstStyle/>
          <a:p>
            <a:r>
              <a:rPr lang="ru-RU" sz="2200"/>
              <a:t>Более 20 человек продолжают обучение в аспирантуре кафедры.</a:t>
            </a:r>
          </a:p>
          <a:p>
            <a:r>
              <a:rPr lang="ru-RU" sz="2200"/>
              <a:t>Более 80 выпускников кафедры стали впоследствии докторами и кандидатами наук, возглавляют ведущие научные коллективы и организации атомной энергетики и промышленности России и других стран. </a:t>
            </a:r>
          </a:p>
          <a:p>
            <a:r>
              <a:rPr lang="ru-RU" sz="2200"/>
              <a:t>Доктора наук:</a:t>
            </a:r>
          </a:p>
          <a:p>
            <a:r>
              <a:rPr lang="ru-RU" sz="2200"/>
              <a:t>Щеклеин С.Е., Велькин В.И., Швалев В.А., Королев В.Н., Толмачев Е.М., Зайнуллин Л.А., Дружинин Г.М., Гительман Л.Д., Зырянов Б.А., Никитин А.Д., Никитина Г.Н., Пелых С.Н. (Украина), Аль Джаби Акрам Абед (Ирак), Аль Хараби Насир Тофик Алван (Ирак), Хоссейн Исмаил (Бангладеш).</a:t>
            </a:r>
          </a:p>
          <a:p>
            <a:endParaRPr lang="ru-RU" sz="2200"/>
          </a:p>
        </p:txBody>
      </p:sp>
    </p:spTree>
    <p:extLst>
      <p:ext uri="{BB962C8B-B14F-4D97-AF65-F5344CB8AC3E}">
        <p14:creationId xmlns:p14="http://schemas.microsoft.com/office/powerpoint/2010/main" val="2916736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1E00EC8-A2EE-4755-B704-6BF2BD5D1DC6}"/>
              </a:ext>
            </a:extLst>
          </p:cNvPr>
          <p:cNvSpPr>
            <a:spLocks noGrp="1"/>
          </p:cNvSpPr>
          <p:nvPr>
            <p:ph type="title"/>
          </p:nvPr>
        </p:nvSpPr>
        <p:spPr>
          <a:xfrm>
            <a:off x="4965430" y="629268"/>
            <a:ext cx="6586491" cy="1286160"/>
          </a:xfrm>
        </p:spPr>
        <p:txBody>
          <a:bodyPr anchor="b">
            <a:normAutofit/>
          </a:bodyPr>
          <a:lstStyle/>
          <a:p>
            <a:r>
              <a:rPr lang="ru-RU" sz="4100"/>
              <a:t>Выпускники кафедры в большой Науке</a:t>
            </a:r>
          </a:p>
        </p:txBody>
      </p:sp>
      <p:sp>
        <p:nvSpPr>
          <p:cNvPr id="3" name="Объект 2">
            <a:extLst>
              <a:ext uri="{FF2B5EF4-FFF2-40B4-BE49-F238E27FC236}">
                <a16:creationId xmlns:a16="http://schemas.microsoft.com/office/drawing/2014/main" id="{CFBE1A33-B512-40B5-8088-944B84D1492F}"/>
              </a:ext>
            </a:extLst>
          </p:cNvPr>
          <p:cNvSpPr>
            <a:spLocks noGrp="1"/>
          </p:cNvSpPr>
          <p:nvPr>
            <p:ph idx="1"/>
          </p:nvPr>
        </p:nvSpPr>
        <p:spPr>
          <a:xfrm>
            <a:off x="4965431" y="2438400"/>
            <a:ext cx="6586489" cy="3785419"/>
          </a:xfrm>
        </p:spPr>
        <p:txBody>
          <a:bodyPr>
            <a:normAutofit/>
          </a:bodyPr>
          <a:lstStyle/>
          <a:p>
            <a:pPr marL="0" indent="0">
              <a:buNone/>
            </a:pPr>
            <a:r>
              <a:rPr lang="ru-RU" sz="2000"/>
              <a:t>Никитин Александр Дмитриевич</a:t>
            </a:r>
          </a:p>
          <a:p>
            <a:pPr marL="0" indent="0">
              <a:buNone/>
            </a:pPr>
            <a:r>
              <a:rPr lang="ru-RU" sz="2000"/>
              <a:t>Доцент, кандидат технических наук</a:t>
            </a:r>
          </a:p>
          <a:p>
            <a:pPr marL="0" indent="0">
              <a:buNone/>
            </a:pPr>
            <a:r>
              <a:rPr lang="ru-RU" sz="2000"/>
              <a:t>  Окончил УралЭНИН ФГАОУ ВПО «Уральский федеральный университет имени первого Президента России Б.Н. Ельцина» по профилю " Энергетические установки, электростанции на базе нетрадиционных и возобновляемых источников энергии" (2016, магистратура). Окончил аспирантуру ФГАОУ ВПО «Уральский федеральный университет имени первого Президента России Б.Н. Ельцина» по направлению "Теплофизика"(2020).</a:t>
            </a:r>
          </a:p>
          <a:p>
            <a:pPr marL="0" indent="0">
              <a:buNone/>
            </a:pPr>
            <a:r>
              <a:rPr lang="ru-RU" sz="2000"/>
              <a:t>a.d.nikitin@urfu.ru </a:t>
            </a:r>
          </a:p>
          <a:p>
            <a:pPr marL="0" indent="0">
              <a:buNone/>
            </a:pPr>
            <a:endParaRPr lang="ru-RU" sz="2000"/>
          </a:p>
        </p:txBody>
      </p:sp>
      <p:pic>
        <p:nvPicPr>
          <p:cNvPr id="4" name="Рисунок 3">
            <a:extLst>
              <a:ext uri="{FF2B5EF4-FFF2-40B4-BE49-F238E27FC236}">
                <a16:creationId xmlns:a16="http://schemas.microsoft.com/office/drawing/2014/main" id="{F6D59B25-F13F-4A3A-9DE3-2BC99FC8AAFE}"/>
              </a:ext>
            </a:extLst>
          </p:cNvPr>
          <p:cNvPicPr>
            <a:picLocks noChangeAspect="1"/>
          </p:cNvPicPr>
          <p:nvPr/>
        </p:nvPicPr>
        <p:blipFill rotWithShape="1">
          <a:blip r:embed="rId2"/>
          <a:srcRect l="1093" r="9674"/>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53BAC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4855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699D90-9ECF-489F-9357-AE865A8BB8D7}"/>
              </a:ext>
            </a:extLst>
          </p:cNvPr>
          <p:cNvSpPr>
            <a:spLocks noGrp="1"/>
          </p:cNvSpPr>
          <p:nvPr>
            <p:ph type="title"/>
          </p:nvPr>
        </p:nvSpPr>
        <p:spPr>
          <a:xfrm>
            <a:off x="4965430" y="629268"/>
            <a:ext cx="6586491" cy="1286160"/>
          </a:xfrm>
        </p:spPr>
        <p:txBody>
          <a:bodyPr anchor="b">
            <a:normAutofit/>
          </a:bodyPr>
          <a:lstStyle/>
          <a:p>
            <a:r>
              <a:rPr lang="ru-RU" sz="3700" dirty="0"/>
              <a:t>Выпускники кафедры в энергетике и промышленности</a:t>
            </a:r>
          </a:p>
        </p:txBody>
      </p:sp>
      <p:sp>
        <p:nvSpPr>
          <p:cNvPr id="3" name="Объект 2">
            <a:extLst>
              <a:ext uri="{FF2B5EF4-FFF2-40B4-BE49-F238E27FC236}">
                <a16:creationId xmlns:a16="http://schemas.microsoft.com/office/drawing/2014/main" id="{244B6F44-E869-4130-9C2E-25E6F2DC77DD}"/>
              </a:ext>
            </a:extLst>
          </p:cNvPr>
          <p:cNvSpPr>
            <a:spLocks noGrp="1"/>
          </p:cNvSpPr>
          <p:nvPr>
            <p:ph idx="1"/>
          </p:nvPr>
        </p:nvSpPr>
        <p:spPr>
          <a:xfrm>
            <a:off x="4965431" y="2438400"/>
            <a:ext cx="6586489" cy="3785419"/>
          </a:xfrm>
        </p:spPr>
        <p:txBody>
          <a:bodyPr>
            <a:normAutofit/>
          </a:bodyPr>
          <a:lstStyle/>
          <a:p>
            <a:pPr marL="0" indent="0">
              <a:buNone/>
            </a:pPr>
            <a:r>
              <a:rPr lang="ru-RU" sz="1400"/>
              <a:t>Серебряков Дмитрий Владиславович</a:t>
            </a:r>
          </a:p>
          <a:p>
            <a:pPr marL="0" indent="0">
              <a:buNone/>
            </a:pPr>
            <a:r>
              <a:rPr lang="ru-RU" sz="1400"/>
              <a:t>Исполнительный директор   СРО Ассоциация "Союз "Энергоэффективность"</a:t>
            </a:r>
          </a:p>
          <a:p>
            <a:pPr marL="0" indent="0">
              <a:buNone/>
            </a:pPr>
            <a:r>
              <a:rPr lang="ru-RU" sz="1400"/>
              <a:t>В 2014 году окончил Магистратуру Уральского Федерального университета им. первого Президента России Б.Н. Ельцина по профилю " Энергетические установки, электростанции на базе нетрадиционных и возобновляемых источников энергии" Защитил магистерскую диссертацию по теме «Законодательство и практика энергетического менеджмента в части энергосервисной деятельности, разработка законопроекта по энергосервисной деятельности».</a:t>
            </a:r>
          </a:p>
          <a:p>
            <a:pPr marL="0" indent="0">
              <a:buNone/>
            </a:pPr>
            <a:r>
              <a:rPr lang="ru-RU" sz="1400"/>
              <a:t>В настоящее время Саморегулируемая организация Ассоциация «Союз «Энергоэффективность» занимается проблемой рационального энергопользования и энергосбережения, исследованиями и разработкой энергосберегающих технологий в промышленности и ЖКХ, способов решения проблем энергоэффективности промышленной энергетики, вопросами экологической и энергетической безопасности, снижения энергоемкости производства, использования возобновляемых источников энергии</a:t>
            </a:r>
          </a:p>
          <a:p>
            <a:pPr marL="0" indent="0">
              <a:buNone/>
            </a:pPr>
            <a:r>
              <a:rPr lang="ru-RU" sz="1400"/>
              <a:t>direktor@sro19.ru,   8 800 333 24 19 , +7 (343) 243-64-19</a:t>
            </a:r>
          </a:p>
          <a:p>
            <a:endParaRPr lang="ru-RU" sz="1400"/>
          </a:p>
        </p:txBody>
      </p:sp>
      <p:pic>
        <p:nvPicPr>
          <p:cNvPr id="4" name="Рисунок 3" descr="Изображение выглядит как человек, мужчина, костюм, одежда&#10;&#10;Автоматически созданное описание">
            <a:extLst>
              <a:ext uri="{FF2B5EF4-FFF2-40B4-BE49-F238E27FC236}">
                <a16:creationId xmlns:a16="http://schemas.microsoft.com/office/drawing/2014/main" id="{5BA57421-8A1E-47A3-890B-58C59D11E07A}"/>
              </a:ext>
            </a:extLst>
          </p:cNvPr>
          <p:cNvPicPr>
            <a:picLocks noChangeAspect="1"/>
          </p:cNvPicPr>
          <p:nvPr/>
        </p:nvPicPr>
        <p:blipFill rotWithShape="1">
          <a:blip r:embed="rId2"/>
          <a:srcRect r="2" b="1250"/>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8847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1308222"/>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1397</Words>
  <Application>Microsoft Office PowerPoint</Application>
  <PresentationFormat>Широкоэкранный</PresentationFormat>
  <Paragraphs>75</Paragraphs>
  <Slides>31</Slides>
  <Notes>0</Notes>
  <HiddenSlides>0</HiddenSlides>
  <MMClips>0</MMClips>
  <ScaleCrop>false</ScaleCrop>
  <HeadingPairs>
    <vt:vector size="8" baseType="variant">
      <vt:variant>
        <vt:lpstr>Использованные шрифты</vt:lpstr>
      </vt:variant>
      <vt:variant>
        <vt:i4>3</vt:i4>
      </vt:variant>
      <vt:variant>
        <vt:lpstr>Тема</vt:lpstr>
      </vt:variant>
      <vt:variant>
        <vt:i4>1</vt:i4>
      </vt:variant>
      <vt:variant>
        <vt:lpstr>Внедренные серверы OLE</vt:lpstr>
      </vt:variant>
      <vt:variant>
        <vt:i4>1</vt:i4>
      </vt:variant>
      <vt:variant>
        <vt:lpstr>Заголовки слайдов</vt:lpstr>
      </vt:variant>
      <vt:variant>
        <vt:i4>31</vt:i4>
      </vt:variant>
    </vt:vector>
  </HeadingPairs>
  <TitlesOfParts>
    <vt:vector size="36" baseType="lpstr">
      <vt:lpstr>Arial</vt:lpstr>
      <vt:lpstr>Calibri</vt:lpstr>
      <vt:lpstr>Calibri Light</vt:lpstr>
      <vt:lpstr>Тема Office</vt:lpstr>
      <vt:lpstr>Документ Microsoft Word</vt:lpstr>
      <vt:lpstr>ОПЫТ УрФУ ПО ПОДГОТОВКЕ СПЕЦИАЛИСТОВ, НАУЧНЫМ ИССЛЕДОВАНИЯМ И РАЗВИТИЮ СТЕНДОВОЙ БАЗЫ В ОБЛАСТИ ВИЭ</vt:lpstr>
      <vt:lpstr>Презентация PowerPoint</vt:lpstr>
      <vt:lpstr>Научно-исследовательская работа</vt:lpstr>
      <vt:lpstr>Учебно- методическая работа</vt:lpstr>
      <vt:lpstr>Количество подготовленных специалистов </vt:lpstr>
      <vt:lpstr>Трудоустройство выпускников </vt:lpstr>
      <vt:lpstr>Выпускники кафедры в большой Науке</vt:lpstr>
      <vt:lpstr>Выпускники кафедры в большой Науке</vt:lpstr>
      <vt:lpstr>Выпускники кафедры в энергетике и промышленности</vt:lpstr>
      <vt:lpstr>Выпускники кафедры в энергетике и промышленности</vt:lpstr>
      <vt:lpstr>Развитие экспериментально- стендовой базы</vt:lpstr>
      <vt:lpstr>Гибридная теплогенерирующая установка</vt:lpstr>
      <vt:lpstr>Монтаж солнечных коллекторов на жилом доме</vt:lpstr>
      <vt:lpstr>Монтаж солнечных концентраторов</vt:lpstr>
      <vt:lpstr>Губернатор Свердловской области Э.Э. Россель (2006 г.) на испытаниях системы солнечного энергоснабжения аппарата искусственной вентиляции легких «Фаза-21»</vt:lpstr>
      <vt:lpstr>Низкоскоростная ветроэнергетическая установка «Ветроток- УрФУ»</vt:lpstr>
      <vt:lpstr>Вертикально-осевая и шнековая ветроэнергетические установки ООО «Вертикаль» и НПО «Автоматика»</vt:lpstr>
      <vt:lpstr>. Солнечные опреснительные установки а - сорбции воды из воздуха; б - солнечного испарения; в - солнечного парообразования </vt:lpstr>
      <vt:lpstr>Система солнечной дистилляции топливного этанола (а), малая биогазовая установка (б) и гибридная теплонаносная станция (в)</vt:lpstr>
      <vt:lpstr>Представление текущей информации по действующим установкам (а), студенты за монтажом технологической системы (б)</vt:lpstr>
      <vt:lpstr>Основные установки и измеряемые параметры, вошедшие в состав системы</vt:lpstr>
      <vt:lpstr>Презентация PowerPoint</vt:lpstr>
      <vt:lpstr>Презентация PowerPoint</vt:lpstr>
      <vt:lpstr>Удельная мощность поступления солнечной радиации для летнего и зимнего месяцев </vt:lpstr>
      <vt:lpstr>Мощность тестовой ФЭС по часам суток </vt:lpstr>
      <vt:lpstr>Схема комбинированной системы обеспечения тепловой энергией потребителей с использованием солнечных коллекторов</vt:lpstr>
      <vt:lpstr>Внедрение результатов исследований и разработок</vt:lpstr>
      <vt:lpstr>Ректор УрФУ А.И. Матерн (2009 г.) вручает профессору кафедры, д.т.н. В.И. Велькину диплом Национальной экологической премии им. В. И. Вернадского</vt:lpstr>
      <vt:lpstr>Наладка системы солнечного ГВС в Таджикистане с использованием солнечных коллекторов Каменск-Уральского металлургического завода</vt:lpstr>
      <vt:lpstr>Студенческие олимпиады и конференции</vt:lpstr>
      <vt:lpstr>Заключение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ОПЫТ УрФУ ПО ПОДГОТОВКЕ СПЕЦИАЛИСТОВ, НАУЧНЫМ ИССЛЕДОВАНИЯМ И РАЗВИТИЮ СТЕНДОВОЙ БАЗЫ В ОБЛАСТИ ВИЭ</dc:title>
  <dc:creator>Сергей Щеклеин</dc:creator>
  <cp:lastModifiedBy>Сергей Щеклеин</cp:lastModifiedBy>
  <cp:revision>11</cp:revision>
  <dcterms:created xsi:type="dcterms:W3CDTF">2022-03-12T03:51:19Z</dcterms:created>
  <dcterms:modified xsi:type="dcterms:W3CDTF">2022-03-12T05:27:53Z</dcterms:modified>
</cp:coreProperties>
</file>